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53"/>
  </p:notesMasterIdLst>
  <p:sldIdLst>
    <p:sldId id="256" r:id="rId3"/>
    <p:sldId id="257" r:id="rId4"/>
    <p:sldId id="258" r:id="rId5"/>
    <p:sldId id="283" r:id="rId6"/>
    <p:sldId id="297" r:id="rId7"/>
    <p:sldId id="298" r:id="rId8"/>
    <p:sldId id="299" r:id="rId9"/>
    <p:sldId id="259" r:id="rId10"/>
    <p:sldId id="260" r:id="rId11"/>
    <p:sldId id="263" r:id="rId12"/>
    <p:sldId id="261" r:id="rId13"/>
    <p:sldId id="276" r:id="rId14"/>
    <p:sldId id="292" r:id="rId15"/>
    <p:sldId id="293" r:id="rId16"/>
    <p:sldId id="291" r:id="rId17"/>
    <p:sldId id="279" r:id="rId18"/>
    <p:sldId id="278" r:id="rId19"/>
    <p:sldId id="284" r:id="rId20"/>
    <p:sldId id="295" r:id="rId21"/>
    <p:sldId id="280" r:id="rId22"/>
    <p:sldId id="294" r:id="rId23"/>
    <p:sldId id="282" r:id="rId24"/>
    <p:sldId id="281" r:id="rId25"/>
    <p:sldId id="277" r:id="rId26"/>
    <p:sldId id="288" r:id="rId27"/>
    <p:sldId id="296" r:id="rId28"/>
    <p:sldId id="289" r:id="rId29"/>
    <p:sldId id="287" r:id="rId30"/>
    <p:sldId id="286" r:id="rId31"/>
    <p:sldId id="262" r:id="rId32"/>
    <p:sldId id="267" r:id="rId33"/>
    <p:sldId id="307" r:id="rId34"/>
    <p:sldId id="315" r:id="rId35"/>
    <p:sldId id="300" r:id="rId36"/>
    <p:sldId id="302" r:id="rId37"/>
    <p:sldId id="301" r:id="rId38"/>
    <p:sldId id="304" r:id="rId39"/>
    <p:sldId id="305" r:id="rId40"/>
    <p:sldId id="306" r:id="rId41"/>
    <p:sldId id="308" r:id="rId42"/>
    <p:sldId id="309" r:id="rId43"/>
    <p:sldId id="310" r:id="rId44"/>
    <p:sldId id="311" r:id="rId45"/>
    <p:sldId id="313" r:id="rId46"/>
    <p:sldId id="314" r:id="rId47"/>
    <p:sldId id="264" r:id="rId48"/>
    <p:sldId id="268" r:id="rId49"/>
    <p:sldId id="290" r:id="rId50"/>
    <p:sldId id="265" r:id="rId51"/>
    <p:sldId id="266" r:id="rId52"/>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86" autoAdjust="0"/>
    <p:restoredTop sz="94660"/>
  </p:normalViewPr>
  <p:slideViewPr>
    <p:cSldViewPr snapToGrid="0">
      <p:cViewPr varScale="1">
        <p:scale>
          <a:sx n="74" d="100"/>
          <a:sy n="74" d="100"/>
        </p:scale>
        <p:origin x="1051"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6575"/>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281488" y="0"/>
            <a:ext cx="3276600" cy="536575"/>
          </a:xfrm>
          <a:prstGeom prst="rect">
            <a:avLst/>
          </a:prstGeom>
        </p:spPr>
        <p:txBody>
          <a:bodyPr vert="horz" lIns="91440" tIns="45720" rIns="91440" bIns="45720" rtlCol="0"/>
          <a:lstStyle>
            <a:lvl1pPr algn="r">
              <a:defRPr sz="1200"/>
            </a:lvl1pPr>
          </a:lstStyle>
          <a:p>
            <a:fld id="{D22B74D2-DA86-43D0-A8FE-A25372317F7D}" type="datetimeFigureOut">
              <a:rPr lang="en-IN" smtClean="0"/>
              <a:t>31-01-2024</a:t>
            </a:fld>
            <a:endParaRPr lang="en-IN"/>
          </a:p>
        </p:txBody>
      </p:sp>
      <p:sp>
        <p:nvSpPr>
          <p:cNvPr id="4" name="Slide Image Placeholder 3"/>
          <p:cNvSpPr>
            <a:spLocks noGrp="1" noRot="1" noChangeAspect="1"/>
          </p:cNvSpPr>
          <p:nvPr>
            <p:ph type="sldImg" idx="2"/>
          </p:nvPr>
        </p:nvSpPr>
        <p:spPr>
          <a:xfrm>
            <a:off x="573088" y="1336675"/>
            <a:ext cx="6413500" cy="3608388"/>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755650" y="5145088"/>
            <a:ext cx="6048375" cy="42100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10155238"/>
            <a:ext cx="3276600" cy="536575"/>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281488" y="10155238"/>
            <a:ext cx="3276600" cy="536575"/>
          </a:xfrm>
          <a:prstGeom prst="rect">
            <a:avLst/>
          </a:prstGeom>
        </p:spPr>
        <p:txBody>
          <a:bodyPr vert="horz" lIns="91440" tIns="45720" rIns="91440" bIns="45720" rtlCol="0" anchor="b"/>
          <a:lstStyle>
            <a:lvl1pPr algn="r">
              <a:defRPr sz="1200"/>
            </a:lvl1pPr>
          </a:lstStyle>
          <a:p>
            <a:fld id="{83D051DB-4AC1-498E-9720-BF1594794418}" type="slidenum">
              <a:rPr lang="en-IN" smtClean="0"/>
              <a:t>‹#›</a:t>
            </a:fld>
            <a:endParaRPr lang="en-IN"/>
          </a:p>
        </p:txBody>
      </p:sp>
    </p:spTree>
    <p:extLst>
      <p:ext uri="{BB962C8B-B14F-4D97-AF65-F5344CB8AC3E}">
        <p14:creationId xmlns:p14="http://schemas.microsoft.com/office/powerpoint/2010/main" val="3734613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3D051DB-4AC1-498E-9720-BF1594794418}" type="slidenum">
              <a:rPr lang="en-IN" smtClean="0"/>
              <a:t>4</a:t>
            </a:fld>
            <a:endParaRPr lang="en-IN"/>
          </a:p>
        </p:txBody>
      </p:sp>
    </p:spTree>
    <p:extLst>
      <p:ext uri="{BB962C8B-B14F-4D97-AF65-F5344CB8AC3E}">
        <p14:creationId xmlns:p14="http://schemas.microsoft.com/office/powerpoint/2010/main" val="3296781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3D051DB-4AC1-498E-9720-BF1594794418}" type="slidenum">
              <a:rPr lang="en-IN" smtClean="0"/>
              <a:t>5</a:t>
            </a:fld>
            <a:endParaRPr lang="en-IN"/>
          </a:p>
        </p:txBody>
      </p:sp>
    </p:spTree>
    <p:extLst>
      <p:ext uri="{BB962C8B-B14F-4D97-AF65-F5344CB8AC3E}">
        <p14:creationId xmlns:p14="http://schemas.microsoft.com/office/powerpoint/2010/main" val="167038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3D051DB-4AC1-498E-9720-BF1594794418}" type="slidenum">
              <a:rPr lang="en-IN" smtClean="0"/>
              <a:t>6</a:t>
            </a:fld>
            <a:endParaRPr lang="en-IN"/>
          </a:p>
        </p:txBody>
      </p:sp>
    </p:spTree>
    <p:extLst>
      <p:ext uri="{BB962C8B-B14F-4D97-AF65-F5344CB8AC3E}">
        <p14:creationId xmlns:p14="http://schemas.microsoft.com/office/powerpoint/2010/main" val="2214078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3D051DB-4AC1-498E-9720-BF1594794418}" type="slidenum">
              <a:rPr lang="en-IN" smtClean="0"/>
              <a:t>7</a:t>
            </a:fld>
            <a:endParaRPr lang="en-IN"/>
          </a:p>
        </p:txBody>
      </p:sp>
    </p:spTree>
    <p:extLst>
      <p:ext uri="{BB962C8B-B14F-4D97-AF65-F5344CB8AC3E}">
        <p14:creationId xmlns:p14="http://schemas.microsoft.com/office/powerpoint/2010/main" val="328195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3D051DB-4AC1-498E-9720-BF1594794418}" type="slidenum">
              <a:rPr lang="en-IN" smtClean="0"/>
              <a:t>27</a:t>
            </a:fld>
            <a:endParaRPr lang="en-IN"/>
          </a:p>
        </p:txBody>
      </p:sp>
    </p:spTree>
    <p:extLst>
      <p:ext uri="{BB962C8B-B14F-4D97-AF65-F5344CB8AC3E}">
        <p14:creationId xmlns:p14="http://schemas.microsoft.com/office/powerpoint/2010/main" val="13571436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3D051DB-4AC1-498E-9720-BF1594794418}" type="slidenum">
              <a:rPr lang="en-IN" smtClean="0"/>
              <a:t>48</a:t>
            </a:fld>
            <a:endParaRPr lang="en-IN"/>
          </a:p>
        </p:txBody>
      </p:sp>
    </p:spTree>
    <p:extLst>
      <p:ext uri="{BB962C8B-B14F-4D97-AF65-F5344CB8AC3E}">
        <p14:creationId xmlns:p14="http://schemas.microsoft.com/office/powerpoint/2010/main" val="4123461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3D051DB-4AC1-498E-9720-BF1594794418}" type="slidenum">
              <a:rPr lang="en-IN" smtClean="0"/>
              <a:t>49</a:t>
            </a:fld>
            <a:endParaRPr lang="en-IN"/>
          </a:p>
        </p:txBody>
      </p:sp>
    </p:spTree>
    <p:extLst>
      <p:ext uri="{BB962C8B-B14F-4D97-AF65-F5344CB8AC3E}">
        <p14:creationId xmlns:p14="http://schemas.microsoft.com/office/powerpoint/2010/main" val="2568784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9" name="PlaceHolder 2"/>
          <p:cNvSpPr>
            <a:spLocks noGrp="1"/>
          </p:cNvSpPr>
          <p:nvPr>
            <p:ph/>
          </p:nvPr>
        </p:nvSpPr>
        <p:spPr>
          <a:xfrm>
            <a:off x="199440" y="1097280"/>
            <a:ext cx="1177884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30" name="PlaceHolder 3"/>
          <p:cNvSpPr>
            <a:spLocks noGrp="1"/>
          </p:cNvSpPr>
          <p:nvPr>
            <p:ph/>
          </p:nvPr>
        </p:nvSpPr>
        <p:spPr>
          <a:xfrm>
            <a:off x="199440" y="3915000"/>
            <a:ext cx="1177884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2" name="PlaceHolder 2"/>
          <p:cNvSpPr>
            <a:spLocks noGrp="1"/>
          </p:cNvSpPr>
          <p:nvPr>
            <p:ph/>
          </p:nvPr>
        </p:nvSpPr>
        <p:spPr>
          <a:xfrm>
            <a:off x="1994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33" name="PlaceHolder 3"/>
          <p:cNvSpPr>
            <a:spLocks noGrp="1"/>
          </p:cNvSpPr>
          <p:nvPr>
            <p:ph/>
          </p:nvPr>
        </p:nvSpPr>
        <p:spPr>
          <a:xfrm>
            <a:off x="62348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34" name="PlaceHolder 4"/>
          <p:cNvSpPr>
            <a:spLocks noGrp="1"/>
          </p:cNvSpPr>
          <p:nvPr>
            <p:ph/>
          </p:nvPr>
        </p:nvSpPr>
        <p:spPr>
          <a:xfrm>
            <a:off x="199440" y="391500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35" name="PlaceHolder 5"/>
          <p:cNvSpPr>
            <a:spLocks noGrp="1"/>
          </p:cNvSpPr>
          <p:nvPr>
            <p:ph/>
          </p:nvPr>
        </p:nvSpPr>
        <p:spPr>
          <a:xfrm>
            <a:off x="6234840" y="391500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7" name="PlaceHolder 2"/>
          <p:cNvSpPr>
            <a:spLocks noGrp="1"/>
          </p:cNvSpPr>
          <p:nvPr>
            <p:ph/>
          </p:nvPr>
        </p:nvSpPr>
        <p:spPr>
          <a:xfrm>
            <a:off x="199440" y="109728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38" name="PlaceHolder 3"/>
          <p:cNvSpPr>
            <a:spLocks noGrp="1"/>
          </p:cNvSpPr>
          <p:nvPr>
            <p:ph/>
          </p:nvPr>
        </p:nvSpPr>
        <p:spPr>
          <a:xfrm>
            <a:off x="4182120" y="109728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39" name="PlaceHolder 4"/>
          <p:cNvSpPr>
            <a:spLocks noGrp="1"/>
          </p:cNvSpPr>
          <p:nvPr>
            <p:ph/>
          </p:nvPr>
        </p:nvSpPr>
        <p:spPr>
          <a:xfrm>
            <a:off x="8164800" y="109728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40" name="PlaceHolder 5"/>
          <p:cNvSpPr>
            <a:spLocks noGrp="1"/>
          </p:cNvSpPr>
          <p:nvPr>
            <p:ph/>
          </p:nvPr>
        </p:nvSpPr>
        <p:spPr>
          <a:xfrm>
            <a:off x="199440" y="391500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41" name="PlaceHolder 6"/>
          <p:cNvSpPr>
            <a:spLocks noGrp="1"/>
          </p:cNvSpPr>
          <p:nvPr>
            <p:ph/>
          </p:nvPr>
        </p:nvSpPr>
        <p:spPr>
          <a:xfrm>
            <a:off x="4182120" y="391500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42" name="PlaceHolder 7"/>
          <p:cNvSpPr>
            <a:spLocks noGrp="1"/>
          </p:cNvSpPr>
          <p:nvPr>
            <p:ph/>
          </p:nvPr>
        </p:nvSpPr>
        <p:spPr>
          <a:xfrm>
            <a:off x="8164800" y="391500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1"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2" name="PlaceHolder 2"/>
          <p:cNvSpPr>
            <a:spLocks noGrp="1"/>
          </p:cNvSpPr>
          <p:nvPr>
            <p:ph type="subTitle"/>
          </p:nvPr>
        </p:nvSpPr>
        <p:spPr>
          <a:xfrm>
            <a:off x="199440" y="1097280"/>
            <a:ext cx="11778840" cy="539460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4" name="PlaceHolder 2"/>
          <p:cNvSpPr>
            <a:spLocks noGrp="1"/>
          </p:cNvSpPr>
          <p:nvPr>
            <p:ph/>
          </p:nvPr>
        </p:nvSpPr>
        <p:spPr>
          <a:xfrm>
            <a:off x="199440" y="1097280"/>
            <a:ext cx="11778840" cy="539460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6" name="PlaceHolder 2"/>
          <p:cNvSpPr>
            <a:spLocks noGrp="1"/>
          </p:cNvSpPr>
          <p:nvPr>
            <p:ph/>
          </p:nvPr>
        </p:nvSpPr>
        <p:spPr>
          <a:xfrm>
            <a:off x="199440" y="1097280"/>
            <a:ext cx="5747760" cy="539460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57" name="PlaceHolder 3"/>
          <p:cNvSpPr>
            <a:spLocks noGrp="1"/>
          </p:cNvSpPr>
          <p:nvPr>
            <p:ph/>
          </p:nvPr>
        </p:nvSpPr>
        <p:spPr>
          <a:xfrm>
            <a:off x="6234840" y="1097280"/>
            <a:ext cx="5747760" cy="539460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8"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9" name="PlaceHolder 1"/>
          <p:cNvSpPr>
            <a:spLocks noGrp="1"/>
          </p:cNvSpPr>
          <p:nvPr>
            <p:ph type="subTitle"/>
          </p:nvPr>
        </p:nvSpPr>
        <p:spPr>
          <a:xfrm>
            <a:off x="0" y="232920"/>
            <a:ext cx="12191760" cy="331380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1" name="PlaceHolder 2"/>
          <p:cNvSpPr>
            <a:spLocks noGrp="1"/>
          </p:cNvSpPr>
          <p:nvPr>
            <p:ph/>
          </p:nvPr>
        </p:nvSpPr>
        <p:spPr>
          <a:xfrm>
            <a:off x="1994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62" name="PlaceHolder 3"/>
          <p:cNvSpPr>
            <a:spLocks noGrp="1"/>
          </p:cNvSpPr>
          <p:nvPr>
            <p:ph/>
          </p:nvPr>
        </p:nvSpPr>
        <p:spPr>
          <a:xfrm>
            <a:off x="6234840" y="1097280"/>
            <a:ext cx="5747760" cy="539460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63" name="PlaceHolder 4"/>
          <p:cNvSpPr>
            <a:spLocks noGrp="1"/>
          </p:cNvSpPr>
          <p:nvPr>
            <p:ph/>
          </p:nvPr>
        </p:nvSpPr>
        <p:spPr>
          <a:xfrm>
            <a:off x="199440" y="391500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8" name="PlaceHolder 2"/>
          <p:cNvSpPr>
            <a:spLocks noGrp="1"/>
          </p:cNvSpPr>
          <p:nvPr>
            <p:ph type="subTitle"/>
          </p:nvPr>
        </p:nvSpPr>
        <p:spPr>
          <a:xfrm>
            <a:off x="199440" y="1097280"/>
            <a:ext cx="11778840" cy="539460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5" name="PlaceHolder 2"/>
          <p:cNvSpPr>
            <a:spLocks noGrp="1"/>
          </p:cNvSpPr>
          <p:nvPr>
            <p:ph/>
          </p:nvPr>
        </p:nvSpPr>
        <p:spPr>
          <a:xfrm>
            <a:off x="199440" y="1097280"/>
            <a:ext cx="5747760" cy="539460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66" name="PlaceHolder 3"/>
          <p:cNvSpPr>
            <a:spLocks noGrp="1"/>
          </p:cNvSpPr>
          <p:nvPr>
            <p:ph/>
          </p:nvPr>
        </p:nvSpPr>
        <p:spPr>
          <a:xfrm>
            <a:off x="62348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67" name="PlaceHolder 4"/>
          <p:cNvSpPr>
            <a:spLocks noGrp="1"/>
          </p:cNvSpPr>
          <p:nvPr>
            <p:ph/>
          </p:nvPr>
        </p:nvSpPr>
        <p:spPr>
          <a:xfrm>
            <a:off x="6234840" y="391500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9" name="PlaceHolder 2"/>
          <p:cNvSpPr>
            <a:spLocks noGrp="1"/>
          </p:cNvSpPr>
          <p:nvPr>
            <p:ph/>
          </p:nvPr>
        </p:nvSpPr>
        <p:spPr>
          <a:xfrm>
            <a:off x="1994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70" name="PlaceHolder 3"/>
          <p:cNvSpPr>
            <a:spLocks noGrp="1"/>
          </p:cNvSpPr>
          <p:nvPr>
            <p:ph/>
          </p:nvPr>
        </p:nvSpPr>
        <p:spPr>
          <a:xfrm>
            <a:off x="62348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71" name="PlaceHolder 4"/>
          <p:cNvSpPr>
            <a:spLocks noGrp="1"/>
          </p:cNvSpPr>
          <p:nvPr>
            <p:ph/>
          </p:nvPr>
        </p:nvSpPr>
        <p:spPr>
          <a:xfrm>
            <a:off x="199440" y="3915000"/>
            <a:ext cx="1177884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3" name="PlaceHolder 2"/>
          <p:cNvSpPr>
            <a:spLocks noGrp="1"/>
          </p:cNvSpPr>
          <p:nvPr>
            <p:ph/>
          </p:nvPr>
        </p:nvSpPr>
        <p:spPr>
          <a:xfrm>
            <a:off x="199440" y="1097280"/>
            <a:ext cx="1177884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74" name="PlaceHolder 3"/>
          <p:cNvSpPr>
            <a:spLocks noGrp="1"/>
          </p:cNvSpPr>
          <p:nvPr>
            <p:ph/>
          </p:nvPr>
        </p:nvSpPr>
        <p:spPr>
          <a:xfrm>
            <a:off x="199440" y="3915000"/>
            <a:ext cx="1177884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6" name="PlaceHolder 2"/>
          <p:cNvSpPr>
            <a:spLocks noGrp="1"/>
          </p:cNvSpPr>
          <p:nvPr>
            <p:ph/>
          </p:nvPr>
        </p:nvSpPr>
        <p:spPr>
          <a:xfrm>
            <a:off x="1994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77" name="PlaceHolder 3"/>
          <p:cNvSpPr>
            <a:spLocks noGrp="1"/>
          </p:cNvSpPr>
          <p:nvPr>
            <p:ph/>
          </p:nvPr>
        </p:nvSpPr>
        <p:spPr>
          <a:xfrm>
            <a:off x="62348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78" name="PlaceHolder 4"/>
          <p:cNvSpPr>
            <a:spLocks noGrp="1"/>
          </p:cNvSpPr>
          <p:nvPr>
            <p:ph/>
          </p:nvPr>
        </p:nvSpPr>
        <p:spPr>
          <a:xfrm>
            <a:off x="199440" y="391500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79" name="PlaceHolder 5"/>
          <p:cNvSpPr>
            <a:spLocks noGrp="1"/>
          </p:cNvSpPr>
          <p:nvPr>
            <p:ph/>
          </p:nvPr>
        </p:nvSpPr>
        <p:spPr>
          <a:xfrm>
            <a:off x="6234840" y="391500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81" name="PlaceHolder 2"/>
          <p:cNvSpPr>
            <a:spLocks noGrp="1"/>
          </p:cNvSpPr>
          <p:nvPr>
            <p:ph/>
          </p:nvPr>
        </p:nvSpPr>
        <p:spPr>
          <a:xfrm>
            <a:off x="199440" y="109728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82" name="PlaceHolder 3"/>
          <p:cNvSpPr>
            <a:spLocks noGrp="1"/>
          </p:cNvSpPr>
          <p:nvPr>
            <p:ph/>
          </p:nvPr>
        </p:nvSpPr>
        <p:spPr>
          <a:xfrm>
            <a:off x="4182120" y="109728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83" name="PlaceHolder 4"/>
          <p:cNvSpPr>
            <a:spLocks noGrp="1"/>
          </p:cNvSpPr>
          <p:nvPr>
            <p:ph/>
          </p:nvPr>
        </p:nvSpPr>
        <p:spPr>
          <a:xfrm>
            <a:off x="8164800" y="109728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84" name="PlaceHolder 5"/>
          <p:cNvSpPr>
            <a:spLocks noGrp="1"/>
          </p:cNvSpPr>
          <p:nvPr>
            <p:ph/>
          </p:nvPr>
        </p:nvSpPr>
        <p:spPr>
          <a:xfrm>
            <a:off x="199440" y="391500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85" name="PlaceHolder 6"/>
          <p:cNvSpPr>
            <a:spLocks noGrp="1"/>
          </p:cNvSpPr>
          <p:nvPr>
            <p:ph/>
          </p:nvPr>
        </p:nvSpPr>
        <p:spPr>
          <a:xfrm>
            <a:off x="4182120" y="391500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86" name="PlaceHolder 7"/>
          <p:cNvSpPr>
            <a:spLocks noGrp="1"/>
          </p:cNvSpPr>
          <p:nvPr>
            <p:ph/>
          </p:nvPr>
        </p:nvSpPr>
        <p:spPr>
          <a:xfrm>
            <a:off x="8164800" y="3915000"/>
            <a:ext cx="379260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0" name="PlaceHolder 2"/>
          <p:cNvSpPr>
            <a:spLocks noGrp="1"/>
          </p:cNvSpPr>
          <p:nvPr>
            <p:ph/>
          </p:nvPr>
        </p:nvSpPr>
        <p:spPr>
          <a:xfrm>
            <a:off x="199440" y="1097280"/>
            <a:ext cx="11778840" cy="539460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2" name="PlaceHolder 2"/>
          <p:cNvSpPr>
            <a:spLocks noGrp="1"/>
          </p:cNvSpPr>
          <p:nvPr>
            <p:ph/>
          </p:nvPr>
        </p:nvSpPr>
        <p:spPr>
          <a:xfrm>
            <a:off x="199440" y="1097280"/>
            <a:ext cx="5747760" cy="539460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13" name="PlaceHolder 3"/>
          <p:cNvSpPr>
            <a:spLocks noGrp="1"/>
          </p:cNvSpPr>
          <p:nvPr>
            <p:ph/>
          </p:nvPr>
        </p:nvSpPr>
        <p:spPr>
          <a:xfrm>
            <a:off x="6234840" y="1097280"/>
            <a:ext cx="5747760" cy="539460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0" y="232920"/>
            <a:ext cx="12191760" cy="331380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7" name="PlaceHolder 2"/>
          <p:cNvSpPr>
            <a:spLocks noGrp="1"/>
          </p:cNvSpPr>
          <p:nvPr>
            <p:ph/>
          </p:nvPr>
        </p:nvSpPr>
        <p:spPr>
          <a:xfrm>
            <a:off x="1994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18" name="PlaceHolder 3"/>
          <p:cNvSpPr>
            <a:spLocks noGrp="1"/>
          </p:cNvSpPr>
          <p:nvPr>
            <p:ph/>
          </p:nvPr>
        </p:nvSpPr>
        <p:spPr>
          <a:xfrm>
            <a:off x="6234840" y="1097280"/>
            <a:ext cx="5747760" cy="539460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19" name="PlaceHolder 4"/>
          <p:cNvSpPr>
            <a:spLocks noGrp="1"/>
          </p:cNvSpPr>
          <p:nvPr>
            <p:ph/>
          </p:nvPr>
        </p:nvSpPr>
        <p:spPr>
          <a:xfrm>
            <a:off x="199440" y="391500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1" name="PlaceHolder 2"/>
          <p:cNvSpPr>
            <a:spLocks noGrp="1"/>
          </p:cNvSpPr>
          <p:nvPr>
            <p:ph/>
          </p:nvPr>
        </p:nvSpPr>
        <p:spPr>
          <a:xfrm>
            <a:off x="199440" y="1097280"/>
            <a:ext cx="5747760" cy="539460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22" name="PlaceHolder 3"/>
          <p:cNvSpPr>
            <a:spLocks noGrp="1"/>
          </p:cNvSpPr>
          <p:nvPr>
            <p:ph/>
          </p:nvPr>
        </p:nvSpPr>
        <p:spPr>
          <a:xfrm>
            <a:off x="62348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23" name="PlaceHolder 4"/>
          <p:cNvSpPr>
            <a:spLocks noGrp="1"/>
          </p:cNvSpPr>
          <p:nvPr>
            <p:ph/>
          </p:nvPr>
        </p:nvSpPr>
        <p:spPr>
          <a:xfrm>
            <a:off x="6234840" y="391500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0" y="232920"/>
            <a:ext cx="12191760" cy="71460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5" name="PlaceHolder 2"/>
          <p:cNvSpPr>
            <a:spLocks noGrp="1"/>
          </p:cNvSpPr>
          <p:nvPr>
            <p:ph/>
          </p:nvPr>
        </p:nvSpPr>
        <p:spPr>
          <a:xfrm>
            <a:off x="1994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26" name="PlaceHolder 3"/>
          <p:cNvSpPr>
            <a:spLocks noGrp="1"/>
          </p:cNvSpPr>
          <p:nvPr>
            <p:ph/>
          </p:nvPr>
        </p:nvSpPr>
        <p:spPr>
          <a:xfrm>
            <a:off x="6234840" y="1097280"/>
            <a:ext cx="574776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
        <p:nvSpPr>
          <p:cNvPr id="27" name="PlaceHolder 4"/>
          <p:cNvSpPr>
            <a:spLocks noGrp="1"/>
          </p:cNvSpPr>
          <p:nvPr>
            <p:ph/>
          </p:nvPr>
        </p:nvSpPr>
        <p:spPr>
          <a:xfrm>
            <a:off x="199440" y="3915000"/>
            <a:ext cx="11778840" cy="2572920"/>
          </a:xfrm>
          <a:prstGeom prst="rect">
            <a:avLst/>
          </a:prstGeom>
          <a:noFill/>
          <a:ln w="0">
            <a:noFill/>
          </a:ln>
        </p:spPr>
        <p:txBody>
          <a:bodyPr lIns="0" tIns="0" rIns="0" bIns="0" anchor="t">
            <a:normAutofit/>
          </a:bodyPr>
          <a:lstStyle/>
          <a:p>
            <a:pPr algn="just">
              <a:spcBef>
                <a:spcPts val="1417"/>
              </a:spcBef>
            </a:pPr>
            <a:endParaRPr lang="en-US" sz="2800" b="0" strike="noStrike" spc="-1">
              <a:solidFill>
                <a:srgbClr val="000000"/>
              </a:solidFill>
              <a:latin typeface="Times New Roman"/>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Date Placeholder 3"/>
          <p:cNvSpPr/>
          <p:nvPr/>
        </p:nvSpPr>
        <p:spPr>
          <a:xfrm>
            <a:off x="777240" y="6634440"/>
            <a:ext cx="5781600" cy="220680"/>
          </a:xfrm>
          <a:prstGeom prst="rect">
            <a:avLst/>
          </a:prstGeom>
          <a:solidFill>
            <a:srgbClr val="002060"/>
          </a:solidFill>
          <a:ln w="0">
            <a:noFill/>
          </a:ln>
        </p:spPr>
        <p:style>
          <a:lnRef idx="0">
            <a:scrgbClr r="0" g="0" b="0"/>
          </a:lnRef>
          <a:fillRef idx="0">
            <a:scrgbClr r="0" g="0" b="0"/>
          </a:fillRef>
          <a:effectRef idx="0">
            <a:scrgbClr r="0" g="0" b="0"/>
          </a:effectRef>
          <a:fontRef idx="minor"/>
        </p:style>
      </p:sp>
      <p:sp>
        <p:nvSpPr>
          <p:cNvPr id="8" name="Date Placeholder 3"/>
          <p:cNvSpPr/>
          <p:nvPr/>
        </p:nvSpPr>
        <p:spPr>
          <a:xfrm>
            <a:off x="6559200" y="6634440"/>
            <a:ext cx="5194800" cy="220680"/>
          </a:xfrm>
          <a:prstGeom prst="rect">
            <a:avLst/>
          </a:prstGeom>
          <a:solidFill>
            <a:srgbClr val="008080"/>
          </a:solidFill>
          <a:ln w="0">
            <a:noFill/>
          </a:ln>
        </p:spPr>
        <p:style>
          <a:lnRef idx="0">
            <a:scrgbClr r="0" g="0" b="0"/>
          </a:lnRef>
          <a:fillRef idx="0">
            <a:scrgbClr r="0" g="0" b="0"/>
          </a:fillRef>
          <a:effectRef idx="0">
            <a:scrgbClr r="0" g="0" b="0"/>
          </a:effectRef>
          <a:fontRef idx="minor"/>
        </p:style>
      </p:sp>
      <p:sp>
        <p:nvSpPr>
          <p:cNvPr id="2" name="Date Placeholder 3"/>
          <p:cNvSpPr/>
          <p:nvPr/>
        </p:nvSpPr>
        <p:spPr>
          <a:xfrm>
            <a:off x="11754360" y="6636960"/>
            <a:ext cx="437400" cy="220680"/>
          </a:xfrm>
          <a:prstGeom prst="rect">
            <a:avLst/>
          </a:prstGeom>
          <a:solidFill>
            <a:schemeClr val="accent4"/>
          </a:solidFill>
          <a:ln w="0">
            <a:noFill/>
          </a:ln>
        </p:spPr>
        <p:style>
          <a:lnRef idx="0">
            <a:scrgbClr r="0" g="0" b="0"/>
          </a:lnRef>
          <a:fillRef idx="0">
            <a:scrgbClr r="0" g="0" b="0"/>
          </a:fillRef>
          <a:effectRef idx="0">
            <a:scrgbClr r="0" g="0" b="0"/>
          </a:effectRef>
          <a:fontRef idx="minor"/>
        </p:style>
      </p:sp>
      <p:sp>
        <p:nvSpPr>
          <p:cNvPr id="3" name="Date Placeholder 3"/>
          <p:cNvSpPr/>
          <p:nvPr/>
        </p:nvSpPr>
        <p:spPr>
          <a:xfrm>
            <a:off x="0" y="0"/>
            <a:ext cx="12191760" cy="232560"/>
          </a:xfrm>
          <a:prstGeom prst="rect">
            <a:avLst/>
          </a:prstGeom>
          <a:solidFill>
            <a:srgbClr val="006666"/>
          </a:solidFill>
          <a:ln w="0">
            <a:noFill/>
          </a:ln>
        </p:spPr>
        <p:style>
          <a:lnRef idx="0">
            <a:scrgbClr r="0" g="0" b="0"/>
          </a:lnRef>
          <a:fillRef idx="0">
            <a:scrgbClr r="0" g="0" b="0"/>
          </a:fillRef>
          <a:effectRef idx="0">
            <a:scrgbClr r="0" g="0" b="0"/>
          </a:effectRef>
          <a:fontRef idx="minor"/>
        </p:style>
      </p:sp>
      <p:sp>
        <p:nvSpPr>
          <p:cNvPr id="4" name="Date Placeholder 3"/>
          <p:cNvSpPr/>
          <p:nvPr/>
        </p:nvSpPr>
        <p:spPr>
          <a:xfrm>
            <a:off x="0" y="6634440"/>
            <a:ext cx="776880" cy="221040"/>
          </a:xfrm>
          <a:prstGeom prst="rect">
            <a:avLst/>
          </a:prstGeom>
          <a:solidFill>
            <a:schemeClr val="accent2">
              <a:lumMod val="75000"/>
            </a:schemeClr>
          </a:solidFill>
          <a:ln w="0">
            <a:noFill/>
          </a:ln>
        </p:spPr>
        <p:style>
          <a:lnRef idx="0">
            <a:scrgbClr r="0" g="0" b="0"/>
          </a:lnRef>
          <a:fillRef idx="0">
            <a:scrgbClr r="0" g="0" b="0"/>
          </a:fillRef>
          <a:effectRef idx="0">
            <a:scrgbClr r="0" g="0" b="0"/>
          </a:effectRef>
          <a:fontRef idx="minor"/>
        </p:style>
      </p:sp>
      <p:sp>
        <p:nvSpPr>
          <p:cNvPr id="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000000"/>
                </a:solidFill>
                <a:latin typeface="Calibri"/>
              </a:rPr>
              <a:t>Click to edit the title text format</a:t>
            </a:r>
          </a:p>
        </p:txBody>
      </p:sp>
      <p:sp>
        <p:nvSpPr>
          <p:cNvPr id="6"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gn="just">
              <a:spcBef>
                <a:spcPts val="1417"/>
              </a:spcBef>
              <a:buClr>
                <a:srgbClr val="000000"/>
              </a:buClr>
              <a:buSzPct val="45000"/>
              <a:buFont typeface="Wingdings" charset="2"/>
              <a:buChar char=""/>
            </a:pPr>
            <a:r>
              <a:rPr lang="en-US" sz="2800" b="0" strike="noStrike" spc="-1">
                <a:solidFill>
                  <a:srgbClr val="000000"/>
                </a:solidFill>
                <a:latin typeface="Times New Roman"/>
              </a:rPr>
              <a:t>Click to edit the outline text format</a:t>
            </a:r>
          </a:p>
          <a:p>
            <a:pPr marL="864000" lvl="1" indent="-324000" algn="just">
              <a:spcBef>
                <a:spcPts val="1134"/>
              </a:spcBef>
              <a:buClr>
                <a:srgbClr val="000000"/>
              </a:buClr>
              <a:buSzPct val="75000"/>
              <a:buFont typeface="Symbol" charset="2"/>
              <a:buChar char=""/>
            </a:pPr>
            <a:r>
              <a:rPr lang="en-US" sz="2000" b="0" strike="noStrike" spc="-1">
                <a:solidFill>
                  <a:srgbClr val="000000"/>
                </a:solidFill>
                <a:latin typeface="Times New Roman"/>
              </a:rPr>
              <a:t>Second Outline Level</a:t>
            </a:r>
          </a:p>
          <a:p>
            <a:pPr marL="1296000" lvl="2" indent="-288000" algn="just">
              <a:spcBef>
                <a:spcPts val="850"/>
              </a:spcBef>
              <a:buClr>
                <a:srgbClr val="000000"/>
              </a:buClr>
              <a:buSzPct val="45000"/>
              <a:buFont typeface="Wingdings" charset="2"/>
              <a:buChar char=""/>
            </a:pPr>
            <a:r>
              <a:rPr lang="en-US" sz="1800" b="0" strike="noStrike" spc="-1">
                <a:solidFill>
                  <a:srgbClr val="000000"/>
                </a:solidFill>
                <a:latin typeface="Times New Roman"/>
              </a:rPr>
              <a:t>Third Outline Level</a:t>
            </a:r>
          </a:p>
          <a:p>
            <a:pPr marL="1728000" lvl="3" indent="-216000" algn="just">
              <a:spcBef>
                <a:spcPts val="567"/>
              </a:spcBef>
              <a:buClr>
                <a:srgbClr val="000000"/>
              </a:buClr>
              <a:buSzPct val="75000"/>
              <a:buFont typeface="Symbol" charset="2"/>
              <a:buChar char=""/>
            </a:pPr>
            <a:r>
              <a:rPr lang="en-US" sz="1800" b="0" strike="noStrike" spc="-1">
                <a:solidFill>
                  <a:srgbClr val="000000"/>
                </a:solidFill>
                <a:latin typeface="Times New Roman"/>
              </a:rPr>
              <a:t>Fourth Outline Level</a:t>
            </a:r>
          </a:p>
          <a:p>
            <a:pPr marL="2160000" lvl="4" indent="-216000" algn="just">
              <a:spcBef>
                <a:spcPts val="283"/>
              </a:spcBef>
              <a:buClr>
                <a:srgbClr val="000000"/>
              </a:buClr>
              <a:buSzPct val="45000"/>
              <a:buFont typeface="Wingdings" charset="2"/>
              <a:buChar char=""/>
            </a:pPr>
            <a:r>
              <a:rPr lang="en-US" sz="2000" b="0" strike="noStrike" spc="-1">
                <a:solidFill>
                  <a:srgbClr val="000000"/>
                </a:solidFill>
                <a:latin typeface="Times New Roman"/>
              </a:rPr>
              <a:t>Fifth Outline Level</a:t>
            </a:r>
          </a:p>
          <a:p>
            <a:pPr marL="2592000" lvl="5" indent="-216000" algn="just">
              <a:spcBef>
                <a:spcPts val="283"/>
              </a:spcBef>
              <a:buClr>
                <a:srgbClr val="000000"/>
              </a:buClr>
              <a:buSzPct val="45000"/>
              <a:buFont typeface="Wingdings" charset="2"/>
              <a:buChar char=""/>
            </a:pPr>
            <a:r>
              <a:rPr lang="en-US" sz="2000" b="0" strike="noStrike" spc="-1">
                <a:solidFill>
                  <a:srgbClr val="000000"/>
                </a:solidFill>
                <a:latin typeface="Times New Roman"/>
              </a:rPr>
              <a:t>Sixth Outline Level</a:t>
            </a:r>
          </a:p>
          <a:p>
            <a:pPr marL="3024000" lvl="6" indent="-216000" algn="just">
              <a:spcBef>
                <a:spcPts val="283"/>
              </a:spcBef>
              <a:buClr>
                <a:srgbClr val="000000"/>
              </a:buClr>
              <a:buSzPct val="45000"/>
              <a:buFont typeface="Wingdings" charset="2"/>
              <a:buChar char=""/>
            </a:pPr>
            <a:r>
              <a:rPr lang="en-US" sz="2000" b="0" strike="noStrike" spc="-1">
                <a:solidFill>
                  <a:srgbClr val="000000"/>
                </a:solidFill>
                <a:latin typeface="Times New Roman"/>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a:solidFill>
                  <a:srgbClr val="FFFFFF"/>
                </a:solidFill>
                <a:latin typeface="Times New Roman"/>
              </a:rPr>
              <a:t>Click to edit Master title style</a:t>
            </a:r>
            <a:endParaRPr lang="en-US" sz="4400" b="0" strike="noStrike" spc="-1">
              <a:solidFill>
                <a:srgbClr val="000000"/>
              </a:solidFill>
              <a:latin typeface="Calibri"/>
            </a:endParaRPr>
          </a:p>
        </p:txBody>
      </p:sp>
      <p:sp>
        <p:nvSpPr>
          <p:cNvPr id="44" name="PlaceHolder 2"/>
          <p:cNvSpPr>
            <a:spLocks noGrp="1"/>
          </p:cNvSpPr>
          <p:nvPr>
            <p:ph type="body"/>
          </p:nvPr>
        </p:nvSpPr>
        <p:spPr>
          <a:xfrm>
            <a:off x="199440" y="1097280"/>
            <a:ext cx="11778840" cy="5394600"/>
          </a:xfrm>
          <a:prstGeom prst="rect">
            <a:avLst/>
          </a:prstGeom>
          <a:noFill/>
          <a:ln w="0">
            <a:noFill/>
          </a:ln>
        </p:spPr>
        <p:txBody>
          <a:bodyPr anchor="t">
            <a:noAutofit/>
          </a:bodyPr>
          <a:lstStyle/>
          <a:p>
            <a:pPr marL="228600" indent="-228600" algn="just">
              <a:lnSpc>
                <a:spcPct val="90000"/>
              </a:lnSpc>
              <a:spcBef>
                <a:spcPts val="1001"/>
              </a:spcBef>
              <a:buClr>
                <a:srgbClr val="000000"/>
              </a:buClr>
              <a:buFont typeface="Wingdings" charset="2"/>
              <a:buChar char=""/>
            </a:pPr>
            <a:r>
              <a:rPr lang="en-US" sz="2800" b="0" strike="noStrike" spc="-1">
                <a:solidFill>
                  <a:srgbClr val="000000"/>
                </a:solidFill>
                <a:latin typeface="Times New Roman"/>
              </a:rPr>
              <a:t>Edit Master text styles</a:t>
            </a:r>
          </a:p>
          <a:p>
            <a:pPr marL="685800" lvl="1" indent="-228600" algn="just">
              <a:lnSpc>
                <a:spcPct val="90000"/>
              </a:lnSpc>
              <a:spcBef>
                <a:spcPts val="499"/>
              </a:spcBef>
              <a:buClr>
                <a:srgbClr val="000000"/>
              </a:buClr>
              <a:buFont typeface="Wingdings" charset="2"/>
              <a:buChar char=""/>
            </a:pPr>
            <a:r>
              <a:rPr lang="en-US" sz="2400" b="0" strike="noStrike" spc="-1">
                <a:solidFill>
                  <a:srgbClr val="000000"/>
                </a:solidFill>
                <a:latin typeface="Times New Roman"/>
              </a:rPr>
              <a:t>Second level</a:t>
            </a:r>
          </a:p>
          <a:p>
            <a:pPr marL="1143000" lvl="2" indent="-228600" algn="just">
              <a:lnSpc>
                <a:spcPct val="90000"/>
              </a:lnSpc>
              <a:spcBef>
                <a:spcPts val="499"/>
              </a:spcBef>
              <a:buClr>
                <a:srgbClr val="000000"/>
              </a:buClr>
              <a:buFont typeface="Courier New"/>
              <a:buChar char="o"/>
            </a:pPr>
            <a:r>
              <a:rPr lang="en-US" sz="2000" b="0" strike="noStrike" spc="-1">
                <a:solidFill>
                  <a:srgbClr val="000000"/>
                </a:solidFill>
                <a:latin typeface="Times New Roman"/>
              </a:rPr>
              <a:t>Third level</a:t>
            </a:r>
          </a:p>
          <a:p>
            <a:pPr marL="1600200" lvl="3" indent="-228600" algn="just">
              <a:lnSpc>
                <a:spcPct val="90000"/>
              </a:lnSpc>
              <a:spcBef>
                <a:spcPts val="499"/>
              </a:spcBef>
              <a:buClr>
                <a:srgbClr val="000000"/>
              </a:buClr>
              <a:buFont typeface="Wingdings" charset="2"/>
              <a:buChar char=""/>
            </a:pPr>
            <a:r>
              <a:rPr lang="en-US" sz="1800" b="0" strike="noStrike" spc="-1">
                <a:solidFill>
                  <a:srgbClr val="000000"/>
                </a:solidFill>
                <a:latin typeface="Times New Roman"/>
              </a:rPr>
              <a:t>Fourth level</a:t>
            </a:r>
          </a:p>
          <a:p>
            <a:pPr marL="2057400" lvl="4" indent="-228600" algn="just">
              <a:lnSpc>
                <a:spcPct val="90000"/>
              </a:lnSpc>
              <a:spcBef>
                <a:spcPts val="499"/>
              </a:spcBef>
              <a:buClr>
                <a:srgbClr val="000000"/>
              </a:buClr>
              <a:buFont typeface="Arial"/>
              <a:buChar char="•"/>
            </a:pPr>
            <a:r>
              <a:rPr lang="en-US" sz="1800" b="0" strike="noStrike" spc="-1">
                <a:solidFill>
                  <a:srgbClr val="000000"/>
                </a:solidFill>
                <a:latin typeface="Times New Roman"/>
              </a:rPr>
              <a:t>Fifth level</a:t>
            </a:r>
          </a:p>
        </p:txBody>
      </p:sp>
      <p:sp>
        <p:nvSpPr>
          <p:cNvPr id="45" name="Date Placeholder 3"/>
          <p:cNvSpPr/>
          <p:nvPr/>
        </p:nvSpPr>
        <p:spPr>
          <a:xfrm>
            <a:off x="777240" y="6642720"/>
            <a:ext cx="5653800" cy="214920"/>
          </a:xfrm>
          <a:prstGeom prst="rect">
            <a:avLst/>
          </a:prstGeom>
          <a:solidFill>
            <a:srgbClr val="002060"/>
          </a:solidFill>
          <a:ln w="0">
            <a:noFill/>
          </a:ln>
        </p:spPr>
        <p:style>
          <a:lnRef idx="0">
            <a:scrgbClr r="0" g="0" b="0"/>
          </a:lnRef>
          <a:fillRef idx="0">
            <a:scrgbClr r="0" g="0" b="0"/>
          </a:fillRef>
          <a:effectRef idx="0">
            <a:scrgbClr r="0" g="0" b="0"/>
          </a:effectRef>
          <a:fontRef idx="minor"/>
        </p:style>
        <p:txBody>
          <a:bodyPr anchor="ctr">
            <a:noAutofit/>
          </a:bodyPr>
          <a:lstStyle/>
          <a:p>
            <a:pPr algn="ctr">
              <a:lnSpc>
                <a:spcPct val="100000"/>
              </a:lnSpc>
            </a:pPr>
            <a:r>
              <a:rPr lang="en-US" sz="1600" b="0" strike="noStrike" cap="small" spc="-1">
                <a:solidFill>
                  <a:srgbClr val="FFFFFF"/>
                </a:solidFill>
                <a:latin typeface="Times New Roman"/>
              </a:rPr>
              <a:t>Dept. of Computer Science and Engineering</a:t>
            </a:r>
            <a:endParaRPr lang="en-IN" sz="1600" b="0" strike="noStrike" spc="-1">
              <a:latin typeface="Arial"/>
            </a:endParaRPr>
          </a:p>
        </p:txBody>
      </p:sp>
      <p:sp>
        <p:nvSpPr>
          <p:cNvPr id="46" name="Date Placeholder 3"/>
          <p:cNvSpPr/>
          <p:nvPr/>
        </p:nvSpPr>
        <p:spPr>
          <a:xfrm>
            <a:off x="6431400" y="6642000"/>
            <a:ext cx="5322600" cy="215640"/>
          </a:xfrm>
          <a:prstGeom prst="rect">
            <a:avLst/>
          </a:prstGeom>
          <a:solidFill>
            <a:srgbClr val="008080"/>
          </a:solidFill>
          <a:ln w="0">
            <a:noFill/>
          </a:ln>
        </p:spPr>
        <p:style>
          <a:lnRef idx="0">
            <a:scrgbClr r="0" g="0" b="0"/>
          </a:lnRef>
          <a:fillRef idx="0">
            <a:scrgbClr r="0" g="0" b="0"/>
          </a:fillRef>
          <a:effectRef idx="0">
            <a:scrgbClr r="0" g="0" b="0"/>
          </a:effectRef>
          <a:fontRef idx="minor"/>
        </p:style>
        <p:txBody>
          <a:bodyPr anchor="ctr">
            <a:noAutofit/>
          </a:bodyPr>
          <a:lstStyle/>
          <a:p>
            <a:pPr algn="ctr">
              <a:lnSpc>
                <a:spcPct val="100000"/>
              </a:lnSpc>
            </a:pPr>
            <a:r>
              <a:rPr lang="en-US" sz="1600" b="0" strike="noStrike" cap="small" spc="-1">
                <a:solidFill>
                  <a:srgbClr val="FFFFFF"/>
                </a:solidFill>
                <a:latin typeface="Times New Roman"/>
              </a:rPr>
              <a:t>Srinivasa Ramanujan Institute of Technology</a:t>
            </a:r>
            <a:endParaRPr lang="en-IN" sz="1600" b="0" strike="noStrike" spc="-1">
              <a:latin typeface="Arial"/>
            </a:endParaRPr>
          </a:p>
        </p:txBody>
      </p:sp>
      <p:sp>
        <p:nvSpPr>
          <p:cNvPr id="47" name="Date Placeholder 3"/>
          <p:cNvSpPr/>
          <p:nvPr/>
        </p:nvSpPr>
        <p:spPr>
          <a:xfrm>
            <a:off x="11754360" y="6642000"/>
            <a:ext cx="437400" cy="215640"/>
          </a:xfrm>
          <a:prstGeom prst="rect">
            <a:avLst/>
          </a:prstGeom>
          <a:solidFill>
            <a:schemeClr val="accent4"/>
          </a:solidFill>
          <a:ln w="0">
            <a:noFill/>
          </a:ln>
        </p:spPr>
        <p:style>
          <a:lnRef idx="0">
            <a:scrgbClr r="0" g="0" b="0"/>
          </a:lnRef>
          <a:fillRef idx="0">
            <a:scrgbClr r="0" g="0" b="0"/>
          </a:fillRef>
          <a:effectRef idx="0">
            <a:scrgbClr r="0" g="0" b="0"/>
          </a:effectRef>
          <a:fontRef idx="minor"/>
        </p:style>
        <p:txBody>
          <a:bodyPr anchor="ctr">
            <a:noAutofit/>
          </a:bodyPr>
          <a:lstStyle/>
          <a:p>
            <a:pPr algn="ctr">
              <a:lnSpc>
                <a:spcPct val="100000"/>
              </a:lnSpc>
            </a:pPr>
            <a:fld id="{287FBA57-AD8A-4D8D-8881-00EAA4F18DD5}" type="slidenum">
              <a:rPr lang="en-IN" sz="1600" b="1" strike="noStrike" spc="-1">
                <a:solidFill>
                  <a:srgbClr val="002060"/>
                </a:solidFill>
                <a:latin typeface="Times New Roman"/>
              </a:rPr>
              <a:t>‹#›</a:t>
            </a:fld>
            <a:endParaRPr lang="en-IN" sz="1600" b="0" strike="noStrike" spc="-1">
              <a:latin typeface="Arial"/>
            </a:endParaRPr>
          </a:p>
        </p:txBody>
      </p:sp>
      <p:sp>
        <p:nvSpPr>
          <p:cNvPr id="48" name="Date Placeholder 3"/>
          <p:cNvSpPr/>
          <p:nvPr/>
        </p:nvSpPr>
        <p:spPr>
          <a:xfrm>
            <a:off x="0" y="0"/>
            <a:ext cx="12191760" cy="232560"/>
          </a:xfrm>
          <a:prstGeom prst="rect">
            <a:avLst/>
          </a:prstGeom>
          <a:solidFill>
            <a:srgbClr val="006666"/>
          </a:solidFill>
          <a:ln w="0">
            <a:noFill/>
          </a:ln>
        </p:spPr>
        <p:style>
          <a:lnRef idx="0">
            <a:scrgbClr r="0" g="0" b="0"/>
          </a:lnRef>
          <a:fillRef idx="0">
            <a:scrgbClr r="0" g="0" b="0"/>
          </a:fillRef>
          <a:effectRef idx="0">
            <a:scrgbClr r="0" g="0" b="0"/>
          </a:effectRef>
          <a:fontRef idx="minor"/>
        </p:style>
        <p:txBody>
          <a:bodyPr anchor="ctr">
            <a:noAutofit/>
          </a:bodyPr>
          <a:lstStyle/>
          <a:p>
            <a:pPr algn="ctr">
              <a:lnSpc>
                <a:spcPct val="100000"/>
              </a:lnSpc>
            </a:pPr>
            <a:r>
              <a:rPr lang="en-US" sz="1500" b="1" i="1" strike="noStrike" spc="-1" dirty="0">
                <a:solidFill>
                  <a:srgbClr val="FFFFFF"/>
                </a:solidFill>
                <a:latin typeface="Times New Roman"/>
              </a:rPr>
              <a:t>Tactile Navigation Support for Blind Individuals</a:t>
            </a:r>
            <a:endParaRPr lang="en-IN" sz="1500" b="0" strike="noStrike" spc="-1" dirty="0">
              <a:latin typeface="Arial"/>
            </a:endParaRPr>
          </a:p>
        </p:txBody>
      </p:sp>
      <p:pic>
        <p:nvPicPr>
          <p:cNvPr id="49" name="Picture 5"/>
          <p:cNvPicPr/>
          <p:nvPr/>
        </p:nvPicPr>
        <p:blipFill>
          <a:blip r:embed="rId14"/>
          <a:stretch/>
        </p:blipFill>
        <p:spPr>
          <a:xfrm>
            <a:off x="11506320" y="5956200"/>
            <a:ext cx="685440" cy="685440"/>
          </a:xfrm>
          <a:prstGeom prst="rect">
            <a:avLst/>
          </a:prstGeom>
          <a:ln w="0">
            <a:noFill/>
          </a:ln>
        </p:spPr>
      </p:pic>
      <p:sp>
        <p:nvSpPr>
          <p:cNvPr id="50" name="Date Placeholder 3"/>
          <p:cNvSpPr/>
          <p:nvPr/>
        </p:nvSpPr>
        <p:spPr>
          <a:xfrm>
            <a:off x="0" y="6642720"/>
            <a:ext cx="776880" cy="214920"/>
          </a:xfrm>
          <a:prstGeom prst="rect">
            <a:avLst/>
          </a:prstGeom>
          <a:solidFill>
            <a:schemeClr val="accent2">
              <a:lumMod val="75000"/>
            </a:schemeClr>
          </a:solidFill>
          <a:ln w="0">
            <a:noFill/>
          </a:ln>
        </p:spPr>
        <p:style>
          <a:lnRef idx="0">
            <a:scrgbClr r="0" g="0" b="0"/>
          </a:lnRef>
          <a:fillRef idx="0">
            <a:scrgbClr r="0" g="0" b="0"/>
          </a:fillRef>
          <a:effectRef idx="0">
            <a:scrgbClr r="0" g="0" b="0"/>
          </a:effectRef>
          <a:fontRef idx="minor"/>
        </p:style>
        <p:txBody>
          <a:bodyPr anchor="ctr">
            <a:noAutofit/>
          </a:bodyPr>
          <a:lstStyle/>
          <a:p>
            <a:pPr algn="ctr">
              <a:lnSpc>
                <a:spcPct val="100000"/>
              </a:lnSpc>
            </a:pPr>
            <a:r>
              <a:rPr lang="en-US" sz="1600" b="0" strike="noStrike" cap="small" spc="-1" dirty="0">
                <a:solidFill>
                  <a:srgbClr val="FFFFFF"/>
                </a:solidFill>
                <a:latin typeface="Times New Roman"/>
              </a:rPr>
              <a:t>A - 3</a:t>
            </a:r>
            <a:endParaRPr lang="en-IN" sz="1600" b="0" strike="noStrike" spc="-1" dirty="0">
              <a:latin typeface="Arial"/>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hyperlink" Target="https://www.arduino.cc/en/software" TargetMode="Externa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hyperlink" Target="https://www.researchgate.net/publication/339911393_An_IoT_based_Voice_Controlled_Blind_Stick_to_Guide_Blind_People" TargetMode="External"/><Relationship Id="rId2" Type="http://schemas.openxmlformats.org/officeDocument/2006/relationships/hyperlink" Target="https://sci-hub.se/10.1109/icctct.2018.8551067" TargetMode="Externa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hyperlink" Target="http://www.ijirset.com/upload/2021/june/21_%20IMPLEMENTATION_NC.pdf" TargetMode="External"/><Relationship Id="rId2" Type="http://schemas.openxmlformats.org/officeDocument/2006/relationships/hyperlink" Target="http://www.ijettjournal.org/volume-3/issue-2/IJETT-V3I2P217.pdf" TargetMode="Externa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hyperlink" Target="https://www.irjet.net/archives/V7/i6/IRJET-V7I6811.pdf" TargetMode="External"/><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hyperlink" Target="https://www.ijcrt.org/papers/IJCRT1813295.pdf"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github.com/204G1A0545/CSE-2020-24-Batch-A3.git" TargetMode="External"/><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3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Subtitle 11"/>
          <p:cNvSpPr/>
          <p:nvPr/>
        </p:nvSpPr>
        <p:spPr>
          <a:xfrm>
            <a:off x="6142778" y="1615320"/>
            <a:ext cx="2523240" cy="58428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7500" lnSpcReduction="10000"/>
          </a:bodyPr>
          <a:lstStyle/>
          <a:p>
            <a:pPr algn="ctr">
              <a:lnSpc>
                <a:spcPct val="90000"/>
              </a:lnSpc>
              <a:spcBef>
                <a:spcPts val="300"/>
              </a:spcBef>
              <a:tabLst>
                <a:tab pos="0" algn="l"/>
              </a:tabLst>
            </a:pPr>
            <a:r>
              <a:rPr lang="en-US" sz="2400" spc="-1" dirty="0">
                <a:solidFill>
                  <a:srgbClr val="000000"/>
                </a:solidFill>
                <a:latin typeface="Times New Roman"/>
              </a:rPr>
              <a:t>K</a:t>
            </a:r>
            <a:r>
              <a:rPr lang="en-US" sz="2400" b="0" strike="noStrike" spc="-1" dirty="0">
                <a:solidFill>
                  <a:srgbClr val="000000"/>
                </a:solidFill>
                <a:latin typeface="Times New Roman"/>
              </a:rPr>
              <a:t>. </a:t>
            </a:r>
            <a:r>
              <a:rPr lang="en-US" sz="2400" spc="-1" dirty="0">
                <a:solidFill>
                  <a:srgbClr val="000000"/>
                </a:solidFill>
                <a:latin typeface="Times New Roman"/>
              </a:rPr>
              <a:t>Hemanth Reddy</a:t>
            </a:r>
            <a:r>
              <a:rPr lang="en-US" sz="2400" b="0" strike="noStrike" spc="-1" dirty="0">
                <a:solidFill>
                  <a:srgbClr val="000000"/>
                </a:solidFill>
                <a:latin typeface="Times New Roman"/>
              </a:rPr>
              <a:t> </a:t>
            </a:r>
            <a:endParaRPr lang="en-IN" sz="24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rPr>
              <a:t>Roll No. </a:t>
            </a:r>
            <a:r>
              <a:rPr lang="en-US" sz="1200" spc="-1" dirty="0">
                <a:solidFill>
                  <a:srgbClr val="000000"/>
                </a:solidFill>
                <a:latin typeface="Times New Roman"/>
              </a:rPr>
              <a:t>21</a:t>
            </a:r>
            <a:r>
              <a:rPr lang="en-US" sz="1200" b="0" strike="noStrike" spc="-1" dirty="0">
                <a:solidFill>
                  <a:srgbClr val="000000"/>
                </a:solidFill>
                <a:latin typeface="Times New Roman"/>
              </a:rPr>
              <a:t>4G5A0506         </a:t>
            </a:r>
            <a:endParaRPr lang="en-IN" sz="1200" b="0" strike="noStrike" spc="-1" dirty="0">
              <a:latin typeface="Arial"/>
            </a:endParaRPr>
          </a:p>
        </p:txBody>
      </p:sp>
      <p:sp>
        <p:nvSpPr>
          <p:cNvPr id="88" name="Subtitle 11"/>
          <p:cNvSpPr/>
          <p:nvPr/>
        </p:nvSpPr>
        <p:spPr>
          <a:xfrm>
            <a:off x="3759480" y="2210400"/>
            <a:ext cx="4672440" cy="857520"/>
          </a:xfrm>
          <a:prstGeom prst="rect">
            <a:avLst/>
          </a:prstGeom>
          <a:noFill/>
          <a:ln w="0">
            <a:noFill/>
          </a:ln>
        </p:spPr>
        <p:style>
          <a:lnRef idx="0">
            <a:scrgbClr r="0" g="0" b="0"/>
          </a:lnRef>
          <a:fillRef idx="0">
            <a:scrgbClr r="0" g="0" b="0"/>
          </a:fillRef>
          <a:effectRef idx="0">
            <a:scrgbClr r="0" g="0" b="0"/>
          </a:effectRef>
          <a:fontRef idx="minor"/>
        </p:style>
        <p:txBody>
          <a:bodyPr anchor="t">
            <a:noAutofit/>
          </a:bodyPr>
          <a:lstStyle/>
          <a:p>
            <a:pPr algn="ctr">
              <a:lnSpc>
                <a:spcPct val="90000"/>
              </a:lnSpc>
              <a:spcBef>
                <a:spcPts val="300"/>
              </a:spcBef>
              <a:tabLst>
                <a:tab pos="0" algn="l"/>
              </a:tabLst>
            </a:pPr>
            <a:r>
              <a:rPr lang="en-US" sz="1400" b="0" i="1" strike="noStrike" spc="-1" dirty="0">
                <a:solidFill>
                  <a:srgbClr val="000000"/>
                </a:solidFill>
                <a:latin typeface="Times New Roman"/>
              </a:rPr>
              <a:t>Under the guidance of</a:t>
            </a:r>
            <a:endParaRPr lang="en-IN" sz="1400" b="0" strike="noStrike" spc="-1" dirty="0">
              <a:latin typeface="Arial"/>
            </a:endParaRPr>
          </a:p>
          <a:p>
            <a:pPr algn="ctr">
              <a:lnSpc>
                <a:spcPct val="90000"/>
              </a:lnSpc>
              <a:spcBef>
                <a:spcPts val="300"/>
              </a:spcBef>
              <a:tabLst>
                <a:tab pos="0" algn="l"/>
              </a:tabLst>
            </a:pPr>
            <a:r>
              <a:rPr lang="en-US" sz="2400" b="0" strike="noStrike" spc="-1" dirty="0">
                <a:solidFill>
                  <a:srgbClr val="000000"/>
                </a:solidFill>
                <a:latin typeface="Times New Roman"/>
              </a:rPr>
              <a:t>Dr. B. </a:t>
            </a:r>
            <a:r>
              <a:rPr lang="en-US" sz="2400" b="0" strike="noStrike" spc="-1" dirty="0" err="1">
                <a:solidFill>
                  <a:srgbClr val="000000"/>
                </a:solidFill>
                <a:latin typeface="Times New Roman"/>
              </a:rPr>
              <a:t>HariChandana</a:t>
            </a:r>
            <a:r>
              <a:rPr lang="en-US" sz="2400" b="0" strike="noStrike" spc="-1" dirty="0">
                <a:solidFill>
                  <a:srgbClr val="000000"/>
                </a:solidFill>
                <a:latin typeface="Times New Roman"/>
              </a:rPr>
              <a:t> </a:t>
            </a:r>
            <a:r>
              <a:rPr lang="en-US" sz="1400" b="0" strike="noStrike" spc="-1" dirty="0" err="1">
                <a:solidFill>
                  <a:srgbClr val="000000"/>
                </a:solidFill>
                <a:latin typeface="Times New Roman"/>
              </a:rPr>
              <a:t>M.Tech.Ph.D</a:t>
            </a:r>
            <a:endParaRPr lang="en-IN" sz="1400" b="0" strike="noStrike" spc="-1" dirty="0">
              <a:latin typeface="Arial"/>
            </a:endParaRPr>
          </a:p>
          <a:p>
            <a:pPr algn="ctr">
              <a:lnSpc>
                <a:spcPct val="90000"/>
              </a:lnSpc>
              <a:spcBef>
                <a:spcPts val="201"/>
              </a:spcBef>
              <a:tabLst>
                <a:tab pos="0" algn="l"/>
              </a:tabLst>
            </a:pPr>
            <a:r>
              <a:rPr lang="en-IN" sz="1400" b="0" strike="noStrike" spc="-1" dirty="0">
                <a:solidFill>
                  <a:srgbClr val="000000"/>
                </a:solidFill>
                <a:latin typeface="Times New Roman"/>
              </a:rPr>
              <a:t>Associate Professor</a:t>
            </a:r>
            <a:endParaRPr lang="en-IN" sz="1400" b="0" strike="noStrike" spc="-1" dirty="0">
              <a:latin typeface="Arial"/>
            </a:endParaRPr>
          </a:p>
        </p:txBody>
      </p:sp>
      <p:sp>
        <p:nvSpPr>
          <p:cNvPr id="89" name="Subtitle 11"/>
          <p:cNvSpPr/>
          <p:nvPr/>
        </p:nvSpPr>
        <p:spPr>
          <a:xfrm>
            <a:off x="1514640" y="5053139"/>
            <a:ext cx="9162720" cy="1469701"/>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25000" lnSpcReduction="20000"/>
          </a:bodyPr>
          <a:lstStyle/>
          <a:p>
            <a:pPr algn="ctr">
              <a:lnSpc>
                <a:spcPct val="110000"/>
              </a:lnSpc>
              <a:spcBef>
                <a:spcPts val="499"/>
              </a:spcBef>
              <a:tabLst>
                <a:tab pos="0" algn="l"/>
              </a:tabLst>
            </a:pPr>
            <a:r>
              <a:rPr lang="en-US" sz="9600" b="0" strike="noStrike" spc="-1" dirty="0">
                <a:solidFill>
                  <a:srgbClr val="000000"/>
                </a:solidFill>
                <a:latin typeface="Times New Roman"/>
              </a:rPr>
              <a:t>Department of Computer Science and Engineering      </a:t>
            </a:r>
            <a:endParaRPr lang="en-IN" sz="9600" b="0" strike="noStrike" spc="-1" dirty="0">
              <a:latin typeface="Arial"/>
            </a:endParaRPr>
          </a:p>
          <a:p>
            <a:pPr algn="ctr">
              <a:lnSpc>
                <a:spcPct val="110000"/>
              </a:lnSpc>
              <a:spcBef>
                <a:spcPts val="499"/>
              </a:spcBef>
              <a:tabLst>
                <a:tab pos="0" algn="l"/>
              </a:tabLst>
            </a:pPr>
            <a:r>
              <a:rPr lang="en-US" sz="14800" b="0" strike="noStrike" spc="-1" dirty="0">
                <a:solidFill>
                  <a:srgbClr val="FF0000"/>
                </a:solidFill>
                <a:latin typeface="Times New Roman"/>
              </a:rPr>
              <a:t>Srinivasa Ramanujan Institute of Technology</a:t>
            </a:r>
            <a:endParaRPr lang="en-IN" sz="14800" b="0" strike="noStrike" spc="-1" dirty="0">
              <a:latin typeface="Arial"/>
            </a:endParaRPr>
          </a:p>
          <a:p>
            <a:pPr algn="ctr">
              <a:lnSpc>
                <a:spcPct val="110000"/>
              </a:lnSpc>
              <a:spcBef>
                <a:spcPts val="300"/>
              </a:spcBef>
              <a:tabLst>
                <a:tab pos="0" algn="l"/>
              </a:tabLst>
            </a:pPr>
            <a:r>
              <a:rPr lang="en-US" sz="5600" b="1" strike="noStrike" spc="-1" dirty="0">
                <a:solidFill>
                  <a:srgbClr val="000000"/>
                </a:solidFill>
                <a:latin typeface="Times New Roman"/>
                <a:ea typeface="Times New Roman"/>
              </a:rPr>
              <a:t>(</a:t>
            </a:r>
            <a:r>
              <a:rPr lang="en-US" sz="5600" b="1" strike="noStrike" spc="-1" dirty="0">
                <a:solidFill>
                  <a:srgbClr val="000000"/>
                </a:solidFill>
                <a:latin typeface="Verdana"/>
                <a:ea typeface="Times New Roman"/>
              </a:rPr>
              <a:t>Autonomous)</a:t>
            </a:r>
            <a:endParaRPr lang="en-IN" sz="5600" b="0" strike="noStrike" spc="-1" dirty="0">
              <a:latin typeface="Arial"/>
            </a:endParaRPr>
          </a:p>
          <a:p>
            <a:pPr algn="ctr">
              <a:lnSpc>
                <a:spcPct val="110000"/>
              </a:lnSpc>
              <a:spcBef>
                <a:spcPts val="1001"/>
              </a:spcBef>
              <a:spcAft>
                <a:spcPts val="99"/>
              </a:spcAft>
              <a:tabLst>
                <a:tab pos="0" algn="l"/>
              </a:tabLst>
            </a:pPr>
            <a:r>
              <a:rPr lang="en-US" sz="5600" b="1" strike="noStrike" spc="-1" dirty="0">
                <a:solidFill>
                  <a:srgbClr val="1F4E79"/>
                </a:solidFill>
                <a:latin typeface="Times New Roman"/>
                <a:ea typeface="Times New Roman"/>
              </a:rPr>
              <a:t>2023 - 2024</a:t>
            </a:r>
            <a:endParaRPr lang="en-IN" sz="5600" b="0" strike="noStrike" spc="-1" dirty="0">
              <a:latin typeface="Arial"/>
            </a:endParaRPr>
          </a:p>
          <a:p>
            <a:pPr algn="ctr">
              <a:lnSpc>
                <a:spcPct val="90000"/>
              </a:lnSpc>
              <a:spcBef>
                <a:spcPts val="1001"/>
              </a:spcBef>
              <a:tabLst>
                <a:tab pos="0" algn="l"/>
              </a:tabLst>
            </a:pPr>
            <a:endParaRPr lang="en-IN" sz="2500" b="0" strike="noStrike" spc="-1" dirty="0">
              <a:latin typeface="Arial"/>
            </a:endParaRPr>
          </a:p>
        </p:txBody>
      </p:sp>
      <p:sp>
        <p:nvSpPr>
          <p:cNvPr id="90" name="Subtitle 11"/>
          <p:cNvSpPr/>
          <p:nvPr/>
        </p:nvSpPr>
        <p:spPr>
          <a:xfrm>
            <a:off x="3041837" y="1598760"/>
            <a:ext cx="2870589" cy="58464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88000" lnSpcReduction="10000"/>
          </a:bodyPr>
          <a:lstStyle/>
          <a:p>
            <a:pPr algn="ctr">
              <a:lnSpc>
                <a:spcPct val="90000"/>
              </a:lnSpc>
              <a:spcBef>
                <a:spcPts val="300"/>
              </a:spcBef>
              <a:tabLst>
                <a:tab pos="0" algn="l"/>
              </a:tabLst>
            </a:pPr>
            <a:r>
              <a:rPr lang="en-US" sz="2600" b="0" strike="noStrike" spc="-1" dirty="0">
                <a:solidFill>
                  <a:srgbClr val="000000"/>
                </a:solidFill>
                <a:latin typeface="Times New Roman"/>
              </a:rPr>
              <a:t>H. </a:t>
            </a:r>
            <a:r>
              <a:rPr lang="en-US" sz="2600" spc="-1" dirty="0">
                <a:solidFill>
                  <a:srgbClr val="000000"/>
                </a:solidFill>
                <a:latin typeface="Times New Roman"/>
              </a:rPr>
              <a:t>Arshia Parveen</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rPr>
              <a:t>Roll No. </a:t>
            </a:r>
            <a:r>
              <a:rPr lang="en-US" sz="1200" spc="-1" dirty="0">
                <a:solidFill>
                  <a:srgbClr val="000000"/>
                </a:solidFill>
                <a:latin typeface="Times New Roman"/>
              </a:rPr>
              <a:t>20</a:t>
            </a:r>
            <a:r>
              <a:rPr lang="en-US" sz="1200" b="0" strike="noStrike" spc="-1" dirty="0">
                <a:solidFill>
                  <a:srgbClr val="000000"/>
                </a:solidFill>
                <a:latin typeface="Times New Roman"/>
              </a:rPr>
              <a:t>4G1A0515 </a:t>
            </a:r>
            <a:endParaRPr lang="en-IN" sz="1200" b="0" strike="noStrike" spc="-1" dirty="0">
              <a:latin typeface="Arial"/>
            </a:endParaRPr>
          </a:p>
        </p:txBody>
      </p:sp>
      <p:sp>
        <p:nvSpPr>
          <p:cNvPr id="91" name="Subtitle 11"/>
          <p:cNvSpPr/>
          <p:nvPr/>
        </p:nvSpPr>
        <p:spPr>
          <a:xfrm>
            <a:off x="8756836" y="1625760"/>
            <a:ext cx="3123437" cy="58464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88000" lnSpcReduction="10000"/>
          </a:bodyPr>
          <a:lstStyle/>
          <a:p>
            <a:pPr algn="ctr">
              <a:lnSpc>
                <a:spcPct val="90000"/>
              </a:lnSpc>
              <a:spcBef>
                <a:spcPts val="300"/>
              </a:spcBef>
              <a:tabLst>
                <a:tab pos="0" algn="l"/>
              </a:tabLst>
            </a:pPr>
            <a:r>
              <a:rPr lang="en-US" sz="2600" b="0" strike="noStrike" spc="-1" dirty="0">
                <a:solidFill>
                  <a:srgbClr val="000000"/>
                </a:solidFill>
                <a:latin typeface="Times New Roman"/>
              </a:rPr>
              <a:t>G. Akshaya</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rPr>
              <a:t>Roll No. 214G5A0501</a:t>
            </a:r>
            <a:endParaRPr lang="en-IN" sz="1200" b="0" strike="noStrike" spc="-1" dirty="0">
              <a:latin typeface="Arial"/>
            </a:endParaRPr>
          </a:p>
        </p:txBody>
      </p:sp>
      <p:sp>
        <p:nvSpPr>
          <p:cNvPr id="92" name="Subtitle 11"/>
          <p:cNvSpPr/>
          <p:nvPr/>
        </p:nvSpPr>
        <p:spPr>
          <a:xfrm>
            <a:off x="570271" y="1598760"/>
            <a:ext cx="2380747" cy="58428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88000" lnSpcReduction="10000"/>
          </a:bodyPr>
          <a:lstStyle/>
          <a:p>
            <a:pPr algn="ctr">
              <a:lnSpc>
                <a:spcPct val="90000"/>
              </a:lnSpc>
              <a:spcBef>
                <a:spcPts val="300"/>
              </a:spcBef>
              <a:tabLst>
                <a:tab pos="0" algn="l"/>
              </a:tabLst>
            </a:pPr>
            <a:r>
              <a:rPr lang="en-US" sz="2600" spc="-1" dirty="0">
                <a:solidFill>
                  <a:srgbClr val="000000"/>
                </a:solidFill>
                <a:latin typeface="Times New Roman"/>
              </a:rPr>
              <a:t>M</a:t>
            </a:r>
            <a:r>
              <a:rPr lang="en-US" sz="2600" b="0" strike="noStrike" spc="-1" dirty="0">
                <a:solidFill>
                  <a:srgbClr val="000000"/>
                </a:solidFill>
                <a:latin typeface="Times New Roman"/>
              </a:rPr>
              <a:t>. </a:t>
            </a:r>
            <a:r>
              <a:rPr lang="en-US" sz="2600" spc="-1" dirty="0">
                <a:solidFill>
                  <a:srgbClr val="000000"/>
                </a:solidFill>
                <a:latin typeface="Times New Roman"/>
              </a:rPr>
              <a:t>Joshika</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rPr>
              <a:t>Roll No. </a:t>
            </a:r>
            <a:r>
              <a:rPr lang="en-US" sz="1200" spc="-1" dirty="0">
                <a:solidFill>
                  <a:srgbClr val="000000"/>
                </a:solidFill>
                <a:latin typeface="Times New Roman"/>
              </a:rPr>
              <a:t>20</a:t>
            </a:r>
            <a:r>
              <a:rPr lang="en-US" sz="1200" b="0" strike="noStrike" spc="-1" dirty="0">
                <a:solidFill>
                  <a:srgbClr val="000000"/>
                </a:solidFill>
                <a:latin typeface="Times New Roman"/>
              </a:rPr>
              <a:t>4G1A0545</a:t>
            </a:r>
            <a:endParaRPr lang="en-IN" sz="1200" b="0" strike="noStrike" spc="-1" dirty="0">
              <a:latin typeface="Arial"/>
            </a:endParaRPr>
          </a:p>
        </p:txBody>
      </p:sp>
      <p:sp>
        <p:nvSpPr>
          <p:cNvPr id="93" name="Rectangle: Rounded Corners 16"/>
          <p:cNvSpPr/>
          <p:nvPr/>
        </p:nvSpPr>
        <p:spPr>
          <a:xfrm>
            <a:off x="754920" y="335160"/>
            <a:ext cx="10527840" cy="857520"/>
          </a:xfrm>
          <a:prstGeom prst="roundRect">
            <a:avLst>
              <a:gd name="adj" fmla="val 16667"/>
            </a:avLst>
          </a:prstGeom>
          <a:solidFill>
            <a:srgbClr val="FF6600"/>
          </a:solidFill>
          <a:ln w="0">
            <a:noFill/>
          </a:ln>
          <a:effectLst>
            <a:outerShdw blurRad="57240" dist="19080" dir="5400000" algn="ctr" rotWithShape="0">
              <a:srgbClr val="000000">
                <a:alpha val="63000"/>
              </a:srgbClr>
            </a:outerShdw>
          </a:effectLst>
        </p:spPr>
        <p:style>
          <a:lnRef idx="0">
            <a:schemeClr val="accent6"/>
          </a:lnRef>
          <a:fillRef idx="3">
            <a:schemeClr val="accent6"/>
          </a:fillRef>
          <a:effectRef idx="3">
            <a:schemeClr val="accent6"/>
          </a:effectRef>
          <a:fontRef idx="minor"/>
        </p:style>
        <p:txBody>
          <a:bodyPr lIns="90000" tIns="45000" rIns="90000" bIns="45000" anchor="ctr">
            <a:noAutofit/>
          </a:bodyPr>
          <a:lstStyle/>
          <a:p>
            <a:pPr algn="ctr">
              <a:lnSpc>
                <a:spcPct val="100000"/>
              </a:lnSpc>
            </a:pPr>
            <a:r>
              <a:rPr lang="en-US" sz="3200" spc="-1" dirty="0">
                <a:solidFill>
                  <a:srgbClr val="FFFFFF"/>
                </a:solidFill>
                <a:latin typeface="Times New Roman"/>
              </a:rPr>
              <a:t>Tactile Navigation Support for Blind Individuals</a:t>
            </a:r>
            <a:endParaRPr lang="en-IN" sz="3200" b="0" strike="noStrike" spc="-1" dirty="0">
              <a:latin typeface="Arial"/>
            </a:endParaRPr>
          </a:p>
        </p:txBody>
      </p:sp>
      <p:sp>
        <p:nvSpPr>
          <p:cNvPr id="94" name="Rectangle 17"/>
          <p:cNvSpPr/>
          <p:nvPr/>
        </p:nvSpPr>
        <p:spPr>
          <a:xfrm>
            <a:off x="2714760" y="1261800"/>
            <a:ext cx="6761880" cy="34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7000"/>
              </a:lnSpc>
              <a:spcBef>
                <a:spcPts val="499"/>
              </a:spcBef>
              <a:spcAft>
                <a:spcPts val="499"/>
              </a:spcAft>
            </a:pPr>
            <a:r>
              <a:rPr lang="en-IN" sz="1600" b="0" i="1" strike="noStrike" spc="-1">
                <a:solidFill>
                  <a:srgbClr val="000000"/>
                </a:solidFill>
                <a:latin typeface="Times New Roman"/>
                <a:ea typeface="Calibri"/>
              </a:rPr>
              <a:t>by</a:t>
            </a:r>
            <a:endParaRPr lang="en-IN" sz="1600" b="0" strike="noStrike" spc="-1">
              <a:latin typeface="Arial"/>
            </a:endParaRPr>
          </a:p>
        </p:txBody>
      </p:sp>
      <p:pic>
        <p:nvPicPr>
          <p:cNvPr id="95" name="Picture 4"/>
          <p:cNvPicPr/>
          <p:nvPr/>
        </p:nvPicPr>
        <p:blipFill>
          <a:blip r:embed="rId2"/>
          <a:stretch/>
        </p:blipFill>
        <p:spPr>
          <a:xfrm>
            <a:off x="5174280" y="3252354"/>
            <a:ext cx="1843200" cy="1745674"/>
          </a:xfrm>
          <a:prstGeom prst="rect">
            <a:avLst/>
          </a:prstGeom>
          <a:ln w="0">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p:nvPr>
        </p:nvSpPr>
        <p:spPr>
          <a:xfrm>
            <a:off x="177541" y="1852285"/>
            <a:ext cx="11288520" cy="3153430"/>
          </a:xfrm>
          <a:prstGeom prst="rect">
            <a:avLst/>
          </a:prstGeom>
          <a:solidFill>
            <a:srgbClr val="FFFFFF"/>
          </a:solidFill>
          <a:ln w="12600">
            <a:solidFill>
              <a:srgbClr val="FFFFFF"/>
            </a:solidFill>
            <a:miter/>
          </a:ln>
        </p:spPr>
        <p:txBody>
          <a:bodyPr anchor="t">
            <a:normAutofit/>
          </a:bodyPr>
          <a:lstStyle/>
          <a:p>
            <a:pPr marL="457200" indent="-457200" algn="just">
              <a:lnSpc>
                <a:spcPct val="90000"/>
              </a:lnSpc>
              <a:spcBef>
                <a:spcPts val="1001"/>
              </a:spcBef>
              <a:buClr>
                <a:srgbClr val="000000"/>
              </a:buClr>
              <a:buFont typeface="Wingdings" charset="2"/>
              <a:buChar char=""/>
            </a:pPr>
            <a:r>
              <a:rPr lang="en-US" sz="2800" b="0" strike="noStrike" spc="-1" dirty="0">
                <a:solidFill>
                  <a:srgbClr val="000000"/>
                </a:solidFill>
                <a:latin typeface="Times New Roman"/>
              </a:rPr>
              <a:t>The proposed system is capable of detecting the surroundings for various barriers of different sizes and producing the required auditory using the ultrasonic sensor in the presence of buzzer. When damp surfaces are detected using sensors, it might alert the user by vibratory sounds and also enable to send SMS based on the user's location in an emergency or when they are having trouble. </a:t>
            </a:r>
            <a:r>
              <a:rPr lang="en-US" spc="-1" dirty="0">
                <a:solidFill>
                  <a:srgbClr val="000000"/>
                </a:solidFill>
                <a:latin typeface="Times New Roman"/>
              </a:rPr>
              <a:t>W</a:t>
            </a:r>
            <a:r>
              <a:rPr lang="en-US" sz="2800" b="0" strike="noStrike" spc="-1" dirty="0">
                <a:solidFill>
                  <a:srgbClr val="000000"/>
                </a:solidFill>
                <a:latin typeface="Times New Roman"/>
              </a:rPr>
              <a:t>hen the stick is misplaced, the user can find the stick by  using an RF remote control.</a:t>
            </a:r>
          </a:p>
        </p:txBody>
      </p:sp>
      <p:sp>
        <p:nvSpPr>
          <p:cNvPr id="110" name="PlaceHolder 2"/>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a:solidFill>
                  <a:srgbClr val="FFFFFF"/>
                </a:solidFill>
                <a:latin typeface="Times New Roman"/>
              </a:rPr>
              <a:t>Proposed System</a:t>
            </a:r>
            <a:endParaRPr lang="en-US" sz="4400" b="0" strike="noStrike" spc="-1">
              <a:solidFill>
                <a:srgbClr val="000000"/>
              </a:solidFill>
              <a:latin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Literature survey for first objective </a:t>
            </a:r>
            <a:endParaRPr lang="en-US" sz="2800" b="0" strike="noStrike" spc="-1" dirty="0">
              <a:solidFill>
                <a:srgbClr val="000000"/>
              </a:solidFill>
              <a:latin typeface="Calibri"/>
            </a:endParaRPr>
          </a:p>
        </p:txBody>
      </p:sp>
      <p:sp>
        <p:nvSpPr>
          <p:cNvPr id="106" name="PlaceHolder 2"/>
          <p:cNvSpPr>
            <a:spLocks noGrp="1"/>
          </p:cNvSpPr>
          <p:nvPr>
            <p:ph/>
          </p:nvPr>
        </p:nvSpPr>
        <p:spPr>
          <a:xfrm>
            <a:off x="206580" y="1641986"/>
            <a:ext cx="11778840" cy="4129549"/>
          </a:xfrm>
          <a:prstGeom prst="rect">
            <a:avLst/>
          </a:prstGeom>
          <a:noFill/>
          <a:ln w="0">
            <a:noFill/>
          </a:ln>
        </p:spPr>
        <p:txBody>
          <a:bodyPr anchor="t">
            <a:normAutofit/>
          </a:bodyPr>
          <a:lstStyle/>
          <a:p>
            <a:pPr marL="457200" indent="-457200" algn="just">
              <a:lnSpc>
                <a:spcPct val="90000"/>
              </a:lnSpc>
              <a:spcBef>
                <a:spcPts val="1001"/>
              </a:spcBef>
              <a:buClr>
                <a:srgbClr val="000000"/>
              </a:buClr>
              <a:buFont typeface="Wingdings" charset="2"/>
              <a:buChar char=""/>
            </a:pPr>
            <a:r>
              <a:rPr lang="en-US" dirty="0">
                <a:latin typeface="Times New Roman" panose="02020603050405020304" pitchFamily="18" charset="0"/>
                <a:cs typeface="Times New Roman" panose="02020603050405020304" pitchFamily="18" charset="0"/>
              </a:rPr>
              <a:t>This paper outlines the creation of a walking stick for a person who is vision impaired utilizing an ultrasonic sensor. The blind person is alerted by a buzzer, and obstructions in their path are detected by the ultrasonic sensor module. The main component in this system is the PIC microcontroller. The blind can travel safely with the aid of this walking stick. It is capable of detecting obstructions between 5 and 35 cm away. However, this technology was unable to identify stairs and damp surfaces.[1]</a:t>
            </a:r>
            <a:r>
              <a:rPr lang="en-US" sz="2800" b="0" strike="noStrike" spc="-1" dirty="0">
                <a:solidFill>
                  <a:srgbClr val="000000"/>
                </a:solidFill>
                <a:latin typeface="Times New Roman"/>
              </a:rPr>
              <a: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A3CC1EC9-46D0-4514-25D6-8DBB867A19D5}"/>
              </a:ext>
            </a:extLst>
          </p:cNvPr>
          <p:cNvSpPr txBox="1"/>
          <p:nvPr/>
        </p:nvSpPr>
        <p:spPr>
          <a:xfrm>
            <a:off x="304406" y="1166297"/>
            <a:ext cx="11296588" cy="3877985"/>
          </a:xfrm>
          <a:prstGeom prst="rect">
            <a:avLst/>
          </a:prstGeom>
          <a:noFill/>
        </p:spPr>
        <p:txBody>
          <a:bodyPr wrap="square">
            <a:spAutoFit/>
          </a:bodyPr>
          <a:lstStyle/>
          <a:p>
            <a:pPr marL="0" indent="0">
              <a:spcBef>
                <a:spcPts val="1001"/>
              </a:spcBef>
              <a:buClr>
                <a:srgbClr val="000000"/>
              </a:buClr>
              <a:buNone/>
            </a:pPr>
            <a:r>
              <a:rPr lang="en-US" sz="2800" b="1" spc="-1" dirty="0">
                <a:solidFill>
                  <a:srgbClr val="000000"/>
                </a:solidFill>
                <a:latin typeface="Times New Roman"/>
              </a:rPr>
              <a:t>Steps to download the Arduino IDE</a:t>
            </a:r>
          </a:p>
          <a:p>
            <a:pPr marL="0" indent="0">
              <a:spcBef>
                <a:spcPts val="1001"/>
              </a:spcBef>
              <a:buClr>
                <a:srgbClr val="000000"/>
              </a:buClr>
              <a:buNone/>
            </a:pPr>
            <a:r>
              <a:rPr lang="en-US" sz="2800" strike="noStrike" spc="-1" dirty="0">
                <a:solidFill>
                  <a:srgbClr val="000000"/>
                </a:solidFill>
                <a:latin typeface="Times New Roman"/>
              </a:rPr>
              <a:t>1. Head to </a:t>
            </a:r>
            <a:r>
              <a:rPr lang="en-US" sz="2800" strike="noStrike" spc="-1" dirty="0">
                <a:solidFill>
                  <a:srgbClr val="000000"/>
                </a:solidFill>
                <a:latin typeface="Times New Roman"/>
                <a:hlinkClick r:id="rId2"/>
              </a:rPr>
              <a:t>https://www.arduino.cc/en/main/software</a:t>
            </a:r>
            <a:endParaRPr lang="en-US" sz="2800" strike="noStrike" spc="-1" dirty="0">
              <a:solidFill>
                <a:srgbClr val="000000"/>
              </a:solidFill>
              <a:latin typeface="Times New Roman"/>
            </a:endParaRPr>
          </a:p>
          <a:p>
            <a:pPr marL="0" indent="0">
              <a:spcBef>
                <a:spcPts val="1001"/>
              </a:spcBef>
              <a:buClr>
                <a:srgbClr val="000000"/>
              </a:buClr>
              <a:buNone/>
            </a:pPr>
            <a:r>
              <a:rPr lang="en-US" sz="2800" strike="noStrike" spc="-1" dirty="0">
                <a:solidFill>
                  <a:srgbClr val="000000"/>
                </a:solidFill>
                <a:latin typeface="Times New Roman"/>
              </a:rPr>
              <a:t>2. Scroll to 'Download the Arduino IDE' and select the Windows or MAC</a:t>
            </a:r>
          </a:p>
          <a:p>
            <a:pPr marL="0" indent="0">
              <a:spcBef>
                <a:spcPts val="1001"/>
              </a:spcBef>
              <a:buClr>
                <a:srgbClr val="000000"/>
              </a:buClr>
              <a:buNone/>
            </a:pPr>
            <a:r>
              <a:rPr lang="en-US" sz="2800" strike="noStrike" spc="-1" dirty="0">
                <a:solidFill>
                  <a:srgbClr val="000000"/>
                </a:solidFill>
                <a:latin typeface="Times New Roman"/>
              </a:rPr>
              <a:t>    download.</a:t>
            </a:r>
          </a:p>
          <a:p>
            <a:pPr marL="0" indent="0">
              <a:spcBef>
                <a:spcPts val="1001"/>
              </a:spcBef>
              <a:buClr>
                <a:srgbClr val="000000"/>
              </a:buClr>
              <a:buNone/>
            </a:pPr>
            <a:r>
              <a:rPr lang="en-US" sz="2800" strike="noStrike" spc="-1" dirty="0">
                <a:solidFill>
                  <a:srgbClr val="000000"/>
                </a:solidFill>
                <a:latin typeface="Times New Roman"/>
              </a:rPr>
              <a:t>3. Click 'Just Download'.</a:t>
            </a:r>
          </a:p>
          <a:p>
            <a:pPr marL="0" indent="0">
              <a:spcBef>
                <a:spcPts val="1001"/>
              </a:spcBef>
              <a:buClr>
                <a:srgbClr val="000000"/>
              </a:buClr>
              <a:buNone/>
            </a:pPr>
            <a:r>
              <a:rPr lang="en-US" sz="2800" strike="noStrike" spc="-1" dirty="0">
                <a:solidFill>
                  <a:srgbClr val="000000"/>
                </a:solidFill>
                <a:latin typeface="Times New Roman"/>
              </a:rPr>
              <a:t>4. Open the .zip file to start installation.</a:t>
            </a:r>
          </a:p>
          <a:p>
            <a:pPr marL="0" indent="0">
              <a:spcBef>
                <a:spcPts val="1001"/>
              </a:spcBef>
              <a:buClr>
                <a:srgbClr val="000000"/>
              </a:buClr>
              <a:buNone/>
            </a:pPr>
            <a:r>
              <a:rPr lang="en-US" sz="2800" strike="noStrike" spc="-1" dirty="0">
                <a:solidFill>
                  <a:srgbClr val="000000"/>
                </a:solidFill>
                <a:latin typeface="Times New Roman"/>
              </a:rPr>
              <a:t>5. Follow the steps to install the software on each computer that will be used.</a:t>
            </a:r>
          </a:p>
        </p:txBody>
      </p:sp>
    </p:spTree>
    <p:extLst>
      <p:ext uri="{BB962C8B-B14F-4D97-AF65-F5344CB8AC3E}">
        <p14:creationId xmlns:p14="http://schemas.microsoft.com/office/powerpoint/2010/main" val="1663718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pic>
        <p:nvPicPr>
          <p:cNvPr id="3" name="Picture 2">
            <a:extLst>
              <a:ext uri="{FF2B5EF4-FFF2-40B4-BE49-F238E27FC236}">
                <a16:creationId xmlns:a16="http://schemas.microsoft.com/office/drawing/2014/main" id="{A349F66B-14A2-A7D8-AEC5-322DF092B7F8}"/>
              </a:ext>
            </a:extLst>
          </p:cNvPr>
          <p:cNvPicPr>
            <a:picLocks noChangeAspect="1"/>
          </p:cNvPicPr>
          <p:nvPr/>
        </p:nvPicPr>
        <p:blipFill>
          <a:blip r:embed="rId2"/>
          <a:stretch>
            <a:fillRect/>
          </a:stretch>
        </p:blipFill>
        <p:spPr>
          <a:xfrm>
            <a:off x="753979" y="1010653"/>
            <a:ext cx="10684042" cy="5068029"/>
          </a:xfrm>
          <a:prstGeom prst="rect">
            <a:avLst/>
          </a:prstGeom>
        </p:spPr>
      </p:pic>
      <p:sp>
        <p:nvSpPr>
          <p:cNvPr id="5" name="TextBox 4">
            <a:extLst>
              <a:ext uri="{FF2B5EF4-FFF2-40B4-BE49-F238E27FC236}">
                <a16:creationId xmlns:a16="http://schemas.microsoft.com/office/drawing/2014/main" id="{910D0726-504C-FB93-A5BC-B43753EDF7D0}"/>
              </a:ext>
            </a:extLst>
          </p:cNvPr>
          <p:cNvSpPr txBox="1"/>
          <p:nvPr/>
        </p:nvSpPr>
        <p:spPr>
          <a:xfrm>
            <a:off x="2470439" y="6130637"/>
            <a:ext cx="6208568" cy="369332"/>
          </a:xfrm>
          <a:prstGeom prst="rect">
            <a:avLst/>
          </a:prstGeom>
          <a:noFill/>
        </p:spPr>
        <p:txBody>
          <a:bodyPr wrap="square">
            <a:spAutoFit/>
          </a:bodyPr>
          <a:lstStyle/>
          <a:p>
            <a:pPr marL="0" indent="0" algn="ctr">
              <a:spcBef>
                <a:spcPts val="1001"/>
              </a:spcBef>
              <a:buClr>
                <a:srgbClr val="000000"/>
              </a:buClr>
              <a:buNone/>
            </a:pPr>
            <a:r>
              <a:rPr lang="en-US" sz="1800" b="0" strike="noStrike" spc="-1" dirty="0">
                <a:solidFill>
                  <a:srgbClr val="000000"/>
                </a:solidFill>
                <a:latin typeface="Times New Roman"/>
              </a:rPr>
              <a:t>Fig 1.1 </a:t>
            </a:r>
            <a:r>
              <a:rPr lang="en-US" spc="-1" dirty="0">
                <a:solidFill>
                  <a:srgbClr val="000000"/>
                </a:solidFill>
                <a:latin typeface="Times New Roman"/>
              </a:rPr>
              <a:t>Download setup for Arduino UNO</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42941753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pic>
        <p:nvPicPr>
          <p:cNvPr id="4" name="Picture 3">
            <a:extLst>
              <a:ext uri="{FF2B5EF4-FFF2-40B4-BE49-F238E27FC236}">
                <a16:creationId xmlns:a16="http://schemas.microsoft.com/office/drawing/2014/main" id="{ED92AAE1-5938-177E-0956-5E196B6B3830}"/>
              </a:ext>
            </a:extLst>
          </p:cNvPr>
          <p:cNvPicPr>
            <a:picLocks noChangeAspect="1"/>
          </p:cNvPicPr>
          <p:nvPr/>
        </p:nvPicPr>
        <p:blipFill>
          <a:blip r:embed="rId2"/>
          <a:stretch>
            <a:fillRect/>
          </a:stretch>
        </p:blipFill>
        <p:spPr>
          <a:xfrm>
            <a:off x="545432" y="1138989"/>
            <a:ext cx="10972800" cy="4844716"/>
          </a:xfrm>
          <a:prstGeom prst="rect">
            <a:avLst/>
          </a:prstGeom>
        </p:spPr>
      </p:pic>
      <p:sp>
        <p:nvSpPr>
          <p:cNvPr id="6" name="TextBox 5">
            <a:extLst>
              <a:ext uri="{FF2B5EF4-FFF2-40B4-BE49-F238E27FC236}">
                <a16:creationId xmlns:a16="http://schemas.microsoft.com/office/drawing/2014/main" id="{3AD31BE3-763A-E247-F6DB-726B1A8FB2C2}"/>
              </a:ext>
            </a:extLst>
          </p:cNvPr>
          <p:cNvSpPr txBox="1"/>
          <p:nvPr/>
        </p:nvSpPr>
        <p:spPr>
          <a:xfrm>
            <a:off x="2815390" y="6094964"/>
            <a:ext cx="6208294" cy="369332"/>
          </a:xfrm>
          <a:prstGeom prst="rect">
            <a:avLst/>
          </a:prstGeom>
          <a:noFill/>
        </p:spPr>
        <p:txBody>
          <a:bodyPr wrap="square">
            <a:spAutoFit/>
          </a:bodyPr>
          <a:lstStyle/>
          <a:p>
            <a:pPr marL="0" indent="0" algn="ctr">
              <a:spcBef>
                <a:spcPts val="1001"/>
              </a:spcBef>
              <a:buClr>
                <a:srgbClr val="000000"/>
              </a:buClr>
              <a:buNone/>
            </a:pPr>
            <a:r>
              <a:rPr lang="en-US" sz="1800" b="0" strike="noStrike" spc="-1" dirty="0">
                <a:solidFill>
                  <a:srgbClr val="000000"/>
                </a:solidFill>
                <a:latin typeface="Times New Roman"/>
              </a:rPr>
              <a:t>Fig 1.2 Page View of Arduino UNO IDE</a:t>
            </a:r>
          </a:p>
        </p:txBody>
      </p:sp>
    </p:spTree>
    <p:extLst>
      <p:ext uri="{BB962C8B-B14F-4D97-AF65-F5344CB8AC3E}">
        <p14:creationId xmlns:p14="http://schemas.microsoft.com/office/powerpoint/2010/main" val="316175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A3CC1EC9-46D0-4514-25D6-8DBB867A19D5}"/>
              </a:ext>
            </a:extLst>
          </p:cNvPr>
          <p:cNvSpPr txBox="1"/>
          <p:nvPr/>
        </p:nvSpPr>
        <p:spPr>
          <a:xfrm>
            <a:off x="2449657" y="6251644"/>
            <a:ext cx="6208568" cy="369332"/>
          </a:xfrm>
          <a:prstGeom prst="rect">
            <a:avLst/>
          </a:prstGeom>
          <a:noFill/>
        </p:spPr>
        <p:txBody>
          <a:bodyPr wrap="square">
            <a:spAutoFit/>
          </a:bodyPr>
          <a:lstStyle/>
          <a:p>
            <a:pPr marL="0" indent="0" algn="ctr">
              <a:spcBef>
                <a:spcPts val="1001"/>
              </a:spcBef>
              <a:buClr>
                <a:srgbClr val="000000"/>
              </a:buClr>
              <a:buNone/>
            </a:pPr>
            <a:r>
              <a:rPr lang="en-US" sz="1800" b="0" strike="noStrike" spc="-1" dirty="0">
                <a:solidFill>
                  <a:srgbClr val="000000"/>
                </a:solidFill>
                <a:latin typeface="Times New Roman"/>
              </a:rPr>
              <a:t>Fig 1.3 Block Diagra</a:t>
            </a:r>
            <a:r>
              <a:rPr lang="en-US" spc="-1" dirty="0">
                <a:solidFill>
                  <a:srgbClr val="000000"/>
                </a:solidFill>
                <a:latin typeface="Times New Roman"/>
              </a:rPr>
              <a:t>m for proposed system</a:t>
            </a:r>
            <a:endParaRPr lang="en-US" sz="1800" b="0" strike="noStrike" spc="-1" dirty="0">
              <a:solidFill>
                <a:srgbClr val="000000"/>
              </a:solidFill>
              <a:latin typeface="Times New Roman"/>
            </a:endParaRPr>
          </a:p>
        </p:txBody>
      </p:sp>
      <p:pic>
        <p:nvPicPr>
          <p:cNvPr id="3" name="Picture 2">
            <a:extLst>
              <a:ext uri="{FF2B5EF4-FFF2-40B4-BE49-F238E27FC236}">
                <a16:creationId xmlns:a16="http://schemas.microsoft.com/office/drawing/2014/main" id="{209A5FC6-45D3-8E2E-CD8D-4AB47777E9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2465" y="980848"/>
            <a:ext cx="5106083" cy="5270796"/>
          </a:xfrm>
          <a:prstGeom prst="rect">
            <a:avLst/>
          </a:prstGeom>
        </p:spPr>
      </p:pic>
    </p:spTree>
    <p:extLst>
      <p:ext uri="{BB962C8B-B14F-4D97-AF65-F5344CB8AC3E}">
        <p14:creationId xmlns:p14="http://schemas.microsoft.com/office/powerpoint/2010/main" val="29541072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pic>
        <p:nvPicPr>
          <p:cNvPr id="4" name="Picture 3">
            <a:extLst>
              <a:ext uri="{FF2B5EF4-FFF2-40B4-BE49-F238E27FC236}">
                <a16:creationId xmlns:a16="http://schemas.microsoft.com/office/drawing/2014/main" id="{ED1E1AB9-C2DD-D77D-A071-A03192F0A2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4171" y="1475614"/>
            <a:ext cx="5563082" cy="3703641"/>
          </a:xfrm>
          <a:prstGeom prst="rect">
            <a:avLst/>
          </a:prstGeom>
        </p:spPr>
      </p:pic>
      <p:sp>
        <p:nvSpPr>
          <p:cNvPr id="6" name="TextBox 5">
            <a:extLst>
              <a:ext uri="{FF2B5EF4-FFF2-40B4-BE49-F238E27FC236}">
                <a16:creationId xmlns:a16="http://schemas.microsoft.com/office/drawing/2014/main" id="{7D1D2ED5-4827-86DC-2402-989DD3784A5F}"/>
              </a:ext>
            </a:extLst>
          </p:cNvPr>
          <p:cNvSpPr txBox="1"/>
          <p:nvPr/>
        </p:nvSpPr>
        <p:spPr>
          <a:xfrm>
            <a:off x="3343279" y="5382391"/>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z="1800" b="0" strike="noStrike" spc="-1" dirty="0">
                <a:solidFill>
                  <a:srgbClr val="000000"/>
                </a:solidFill>
                <a:latin typeface="Times New Roman" panose="02020603050405020304" pitchFamily="18" charset="0"/>
                <a:cs typeface="Times New Roman" panose="02020603050405020304" pitchFamily="18" charset="0"/>
              </a:rPr>
              <a:t>Fig 1.4 Block Diagram </a:t>
            </a:r>
            <a:r>
              <a:rPr lang="en-US" spc="-1" dirty="0">
                <a:solidFill>
                  <a:srgbClr val="000000"/>
                </a:solidFill>
                <a:latin typeface="Times New Roman" panose="02020603050405020304" pitchFamily="18" charset="0"/>
                <a:cs typeface="Times New Roman" panose="02020603050405020304" pitchFamily="18" charset="0"/>
              </a:rPr>
              <a:t>to detect obstacles and water surfaces</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11891298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E4377702-4834-67BB-A268-9B6BEF5F3FAB}"/>
              </a:ext>
            </a:extLst>
          </p:cNvPr>
          <p:cNvSpPr txBox="1"/>
          <p:nvPr/>
        </p:nvSpPr>
        <p:spPr>
          <a:xfrm>
            <a:off x="2683909" y="6283448"/>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1.5 Flow Chart for proposed system</a:t>
            </a:r>
            <a:endParaRPr lang="en-US" sz="1800" b="0" strike="noStrike" spc="-1" dirty="0">
              <a:solidFill>
                <a:srgbClr val="000000"/>
              </a:solidFill>
              <a:latin typeface="Times New Roman"/>
            </a:endParaRPr>
          </a:p>
        </p:txBody>
      </p:sp>
      <p:pic>
        <p:nvPicPr>
          <p:cNvPr id="3" name="Picture 2">
            <a:extLst>
              <a:ext uri="{FF2B5EF4-FFF2-40B4-BE49-F238E27FC236}">
                <a16:creationId xmlns:a16="http://schemas.microsoft.com/office/drawing/2014/main" id="{9F6E8133-7099-2221-AFFB-D6621357DE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3390" y="1003546"/>
            <a:ext cx="7042484" cy="5345273"/>
          </a:xfrm>
          <a:prstGeom prst="rect">
            <a:avLst/>
          </a:prstGeom>
        </p:spPr>
      </p:pic>
    </p:spTree>
    <p:extLst>
      <p:ext uri="{BB962C8B-B14F-4D97-AF65-F5344CB8AC3E}">
        <p14:creationId xmlns:p14="http://schemas.microsoft.com/office/powerpoint/2010/main" val="5203964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2991716" y="6135388"/>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1.6 Flow chart</a:t>
            </a:r>
            <a:r>
              <a:rPr lang="en-US" sz="1800" b="0" strike="noStrike" spc="-1" dirty="0">
                <a:solidFill>
                  <a:srgbClr val="000000"/>
                </a:solidFill>
                <a:latin typeface="Times New Roman" panose="02020603050405020304" pitchFamily="18" charset="0"/>
                <a:cs typeface="Times New Roman" panose="02020603050405020304" pitchFamily="18" charset="0"/>
              </a:rPr>
              <a:t> for detecting obstacles and water surfaces</a:t>
            </a:r>
            <a:endParaRPr lang="en-US" sz="1800" b="0" strike="noStrike" spc="-1" dirty="0">
              <a:solidFill>
                <a:srgbClr val="000000"/>
              </a:solidFill>
              <a:latin typeface="Times New Roman"/>
            </a:endParaRPr>
          </a:p>
        </p:txBody>
      </p:sp>
      <p:pic>
        <p:nvPicPr>
          <p:cNvPr id="4" name="Picture 3">
            <a:extLst>
              <a:ext uri="{FF2B5EF4-FFF2-40B4-BE49-F238E27FC236}">
                <a16:creationId xmlns:a16="http://schemas.microsoft.com/office/drawing/2014/main" id="{8D4A60C9-DEBA-377B-B6FA-F22CBB34E2A9}"/>
              </a:ext>
            </a:extLst>
          </p:cNvPr>
          <p:cNvPicPr>
            <a:picLocks noChangeAspect="1"/>
          </p:cNvPicPr>
          <p:nvPr/>
        </p:nvPicPr>
        <p:blipFill>
          <a:blip r:embed="rId2"/>
          <a:stretch>
            <a:fillRect/>
          </a:stretch>
        </p:blipFill>
        <p:spPr>
          <a:xfrm>
            <a:off x="3862215" y="1060402"/>
            <a:ext cx="4467570" cy="4962104"/>
          </a:xfrm>
          <a:prstGeom prst="rect">
            <a:avLst/>
          </a:prstGeom>
        </p:spPr>
      </p:pic>
    </p:spTree>
    <p:extLst>
      <p:ext uri="{BB962C8B-B14F-4D97-AF65-F5344CB8AC3E}">
        <p14:creationId xmlns:p14="http://schemas.microsoft.com/office/powerpoint/2010/main" val="18306435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2991716" y="6041870"/>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1.7 Arduino UNO Pinout</a:t>
            </a:r>
            <a:endParaRPr lang="en-US" sz="1800" b="0" strike="noStrike" spc="-1" dirty="0">
              <a:solidFill>
                <a:srgbClr val="000000"/>
              </a:solidFill>
              <a:latin typeface="Times New Roman"/>
            </a:endParaRPr>
          </a:p>
        </p:txBody>
      </p:sp>
      <p:pic>
        <p:nvPicPr>
          <p:cNvPr id="4" name="Picture 3">
            <a:extLst>
              <a:ext uri="{FF2B5EF4-FFF2-40B4-BE49-F238E27FC236}">
                <a16:creationId xmlns:a16="http://schemas.microsoft.com/office/drawing/2014/main" id="{E7ACE4D2-1B5E-F782-16C1-01AC178C4EA9}"/>
              </a:ext>
            </a:extLst>
          </p:cNvPr>
          <p:cNvPicPr>
            <a:picLocks noChangeAspect="1"/>
          </p:cNvPicPr>
          <p:nvPr/>
        </p:nvPicPr>
        <p:blipFill>
          <a:blip r:embed="rId2"/>
          <a:stretch>
            <a:fillRect/>
          </a:stretch>
        </p:blipFill>
        <p:spPr>
          <a:xfrm>
            <a:off x="3043925" y="1139911"/>
            <a:ext cx="6104149" cy="4709568"/>
          </a:xfrm>
          <a:prstGeom prst="rect">
            <a:avLst/>
          </a:prstGeom>
        </p:spPr>
      </p:pic>
    </p:spTree>
    <p:extLst>
      <p:ext uri="{BB962C8B-B14F-4D97-AF65-F5344CB8AC3E}">
        <p14:creationId xmlns:p14="http://schemas.microsoft.com/office/powerpoint/2010/main" val="2396214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a:solidFill>
                  <a:srgbClr val="FFFFFF"/>
                </a:solidFill>
                <a:latin typeface="Times New Roman"/>
              </a:rPr>
              <a:t>Contents</a:t>
            </a:r>
            <a:endParaRPr lang="en-US" sz="4400" b="0" strike="noStrike" spc="-1" dirty="0">
              <a:solidFill>
                <a:srgbClr val="000000"/>
              </a:solidFill>
              <a:latin typeface="Calibri"/>
            </a:endParaRPr>
          </a:p>
        </p:txBody>
      </p:sp>
      <p:sp>
        <p:nvSpPr>
          <p:cNvPr id="98" name="PlaceHolder 2"/>
          <p:cNvSpPr>
            <a:spLocks noGrp="1"/>
          </p:cNvSpPr>
          <p:nvPr>
            <p:ph/>
          </p:nvPr>
        </p:nvSpPr>
        <p:spPr>
          <a:xfrm>
            <a:off x="199440" y="1097280"/>
            <a:ext cx="11778840" cy="5394600"/>
          </a:xfrm>
          <a:prstGeom prst="rect">
            <a:avLst/>
          </a:prstGeom>
          <a:noFill/>
          <a:ln w="0">
            <a:noFill/>
          </a:ln>
        </p:spPr>
        <p:txBody>
          <a:bodyPr anchor="t">
            <a:noAutofit/>
          </a:bodyPr>
          <a:lstStyle/>
          <a:p>
            <a:pPr marL="462240" indent="-462240" algn="just">
              <a:spcBef>
                <a:spcPts val="1001"/>
              </a:spcBef>
              <a:buSzPct val="100058"/>
              <a:buBlip>
                <a:blip r:embed="rId2"/>
              </a:buBlip>
            </a:pPr>
            <a:r>
              <a:rPr lang="en-US" sz="2000" spc="-1" dirty="0">
                <a:solidFill>
                  <a:srgbClr val="000000"/>
                </a:solidFill>
                <a:latin typeface="Times New Roman"/>
              </a:rPr>
              <a:t>Review-0 Comments</a:t>
            </a:r>
          </a:p>
          <a:p>
            <a:pPr marL="462240" indent="-462240" algn="just">
              <a:spcBef>
                <a:spcPts val="1001"/>
              </a:spcBef>
              <a:buSzPct val="100058"/>
              <a:buBlip>
                <a:blip r:embed="rId2"/>
              </a:buBlip>
            </a:pPr>
            <a:r>
              <a:rPr lang="en-US" sz="2000" spc="-1" dirty="0">
                <a:solidFill>
                  <a:srgbClr val="000000"/>
                </a:solidFill>
                <a:latin typeface="Times New Roman"/>
              </a:rPr>
              <a:t>Review-1 Comments</a:t>
            </a:r>
            <a:endParaRPr lang="en-US" sz="2000" b="0" strike="noStrike" spc="-1" dirty="0">
              <a:solidFill>
                <a:srgbClr val="000000"/>
              </a:solidFill>
              <a:latin typeface="Times New Roman"/>
            </a:endParaRPr>
          </a:p>
          <a:p>
            <a:pPr marL="462240" indent="-462240" algn="just">
              <a:lnSpc>
                <a:spcPct val="90000"/>
              </a:lnSpc>
              <a:spcBef>
                <a:spcPts val="1001"/>
              </a:spcBef>
              <a:buSzPct val="100058"/>
              <a:buBlip>
                <a:blip r:embed="rId2"/>
              </a:buBlip>
            </a:pPr>
            <a:r>
              <a:rPr lang="en-US" sz="2000" b="0" strike="noStrike" spc="-1" dirty="0">
                <a:solidFill>
                  <a:srgbClr val="000000"/>
                </a:solidFill>
                <a:latin typeface="Times New Roman"/>
              </a:rPr>
              <a:t>Abstract</a:t>
            </a:r>
          </a:p>
          <a:p>
            <a:pPr marL="462240" indent="-462240" algn="just">
              <a:lnSpc>
                <a:spcPct val="90000"/>
              </a:lnSpc>
              <a:spcBef>
                <a:spcPts val="1001"/>
              </a:spcBef>
              <a:buSzPct val="100058"/>
              <a:buBlip>
                <a:blip r:embed="rId2"/>
              </a:buBlip>
            </a:pPr>
            <a:r>
              <a:rPr lang="en-US" sz="2000" b="0" strike="noStrike" spc="-1" dirty="0">
                <a:solidFill>
                  <a:srgbClr val="000000"/>
                </a:solidFill>
                <a:latin typeface="Times New Roman"/>
              </a:rPr>
              <a:t>Problem statement</a:t>
            </a:r>
          </a:p>
          <a:p>
            <a:pPr marL="462240" indent="-462240" algn="just">
              <a:lnSpc>
                <a:spcPct val="90000"/>
              </a:lnSpc>
              <a:spcBef>
                <a:spcPts val="1001"/>
              </a:spcBef>
              <a:buSzPct val="100058"/>
              <a:buBlip>
                <a:blip r:embed="rId2"/>
              </a:buBlip>
            </a:pPr>
            <a:r>
              <a:rPr lang="en-US" sz="2000" b="0" strike="noStrike" spc="-1" dirty="0">
                <a:solidFill>
                  <a:srgbClr val="000000"/>
                </a:solidFill>
                <a:latin typeface="Times New Roman"/>
              </a:rPr>
              <a:t>Objectives of Project</a:t>
            </a:r>
          </a:p>
          <a:p>
            <a:pPr marL="462240" indent="-462240" algn="just">
              <a:spcBef>
                <a:spcPts val="1001"/>
              </a:spcBef>
              <a:buSzPct val="100058"/>
              <a:buBlip>
                <a:blip r:embed="rId2"/>
              </a:buBlip>
            </a:pPr>
            <a:r>
              <a:rPr lang="en-US" sz="2000" b="0" strike="noStrike" spc="-1" dirty="0">
                <a:solidFill>
                  <a:srgbClr val="000000"/>
                </a:solidFill>
                <a:latin typeface="Times New Roman"/>
              </a:rPr>
              <a:t>Proposed Work -(Methods to be followed for proposed system) </a:t>
            </a:r>
          </a:p>
          <a:p>
            <a:pPr marL="462240" indent="-462240" algn="just">
              <a:lnSpc>
                <a:spcPct val="90000"/>
              </a:lnSpc>
              <a:spcBef>
                <a:spcPts val="1001"/>
              </a:spcBef>
              <a:buSzPct val="100058"/>
              <a:buBlip>
                <a:blip r:embed="rId2"/>
              </a:buBlip>
            </a:pPr>
            <a:r>
              <a:rPr lang="en-US" sz="2000" b="0" strike="noStrike" spc="-1" dirty="0">
                <a:solidFill>
                  <a:srgbClr val="000000"/>
                </a:solidFill>
                <a:latin typeface="Times New Roman"/>
              </a:rPr>
              <a:t>Literature survey for first objective </a:t>
            </a:r>
          </a:p>
          <a:p>
            <a:pPr marL="462240" indent="-462240" algn="just">
              <a:lnSpc>
                <a:spcPct val="90000"/>
              </a:lnSpc>
              <a:spcBef>
                <a:spcPts val="1001"/>
              </a:spcBef>
              <a:buSzPct val="100058"/>
              <a:buBlip>
                <a:blip r:embed="rId2"/>
              </a:buBlip>
            </a:pPr>
            <a:r>
              <a:rPr lang="en-US" sz="2000" spc="-1" dirty="0">
                <a:solidFill>
                  <a:srgbClr val="000000"/>
                </a:solidFill>
                <a:latin typeface="Times New Roman"/>
              </a:rPr>
              <a:t>Objective- 1(Design &amp; Implementation)</a:t>
            </a:r>
            <a:endParaRPr lang="en-US" sz="2000" b="0" strike="noStrike" spc="-1" dirty="0">
              <a:solidFill>
                <a:srgbClr val="000000"/>
              </a:solidFill>
              <a:latin typeface="Times New Roman"/>
            </a:endParaRPr>
          </a:p>
          <a:p>
            <a:pPr marL="462240" indent="-462240" algn="just">
              <a:lnSpc>
                <a:spcPct val="90000"/>
              </a:lnSpc>
              <a:spcBef>
                <a:spcPts val="1001"/>
              </a:spcBef>
              <a:buSzPct val="100058"/>
              <a:buBlip>
                <a:blip r:embed="rId2"/>
              </a:buBlip>
            </a:pPr>
            <a:r>
              <a:rPr lang="en-US" sz="2000" b="0" strike="noStrike" spc="-1" dirty="0">
                <a:solidFill>
                  <a:srgbClr val="000000"/>
                </a:solidFill>
                <a:latin typeface="Times New Roman"/>
              </a:rPr>
              <a:t>Literature survey for second objective</a:t>
            </a:r>
          </a:p>
          <a:p>
            <a:pPr marL="462240" indent="-462240" algn="just">
              <a:spcBef>
                <a:spcPts val="1001"/>
              </a:spcBef>
              <a:buSzPct val="100058"/>
              <a:buBlip>
                <a:blip r:embed="rId2"/>
              </a:buBlip>
            </a:pPr>
            <a:r>
              <a:rPr lang="en-US" sz="2000" spc="-1" dirty="0">
                <a:solidFill>
                  <a:srgbClr val="000000"/>
                </a:solidFill>
                <a:latin typeface="Times New Roman"/>
              </a:rPr>
              <a:t>Objective- 2(Design &amp; Implementation)</a:t>
            </a:r>
            <a:endParaRPr lang="en-US" sz="2000" b="0" strike="noStrike" spc="-1" dirty="0">
              <a:solidFill>
                <a:srgbClr val="000000"/>
              </a:solidFill>
              <a:latin typeface="Times New Roman"/>
            </a:endParaRPr>
          </a:p>
          <a:p>
            <a:pPr marL="462240" indent="-462240" algn="just">
              <a:lnSpc>
                <a:spcPct val="90000"/>
              </a:lnSpc>
              <a:spcBef>
                <a:spcPts val="1001"/>
              </a:spcBef>
              <a:buSzPct val="100058"/>
              <a:buBlip>
                <a:blip r:embed="rId2"/>
              </a:buBlip>
            </a:pPr>
            <a:r>
              <a:rPr lang="en-US" sz="2000" b="0" strike="noStrike" spc="-1" dirty="0">
                <a:solidFill>
                  <a:srgbClr val="000000"/>
                </a:solidFill>
                <a:latin typeface="Times New Roman"/>
              </a:rPr>
              <a:t>References</a:t>
            </a:r>
          </a:p>
          <a:p>
            <a:pPr marL="462240" indent="-462240" algn="just">
              <a:lnSpc>
                <a:spcPct val="90000"/>
              </a:lnSpc>
              <a:spcBef>
                <a:spcPts val="1001"/>
              </a:spcBef>
              <a:buSzPct val="100058"/>
              <a:buBlip>
                <a:blip r:embed="rId2"/>
              </a:buBlip>
            </a:pPr>
            <a:r>
              <a:rPr lang="en-US" sz="2000" b="0" strike="noStrike" spc="-1" dirty="0">
                <a:solidFill>
                  <a:srgbClr val="000000"/>
                </a:solidFill>
                <a:latin typeface="Times New Roman"/>
              </a:rPr>
              <a:t>GitHub Link</a:t>
            </a:r>
          </a:p>
          <a:p>
            <a:pPr marL="462240" indent="-462240" algn="just">
              <a:lnSpc>
                <a:spcPct val="90000"/>
              </a:lnSpc>
              <a:spcBef>
                <a:spcPts val="1001"/>
              </a:spcBef>
              <a:buSzPct val="100058"/>
              <a:buBlip>
                <a:blip r:embed="rId2"/>
              </a:buBlip>
            </a:pPr>
            <a:r>
              <a:rPr lang="en-US" sz="2000" b="0" strike="noStrike" spc="-1" dirty="0">
                <a:solidFill>
                  <a:srgbClr val="000000"/>
                </a:solidFill>
                <a:latin typeface="Times New Roman"/>
              </a:rPr>
              <a:t>Queries</a:t>
            </a:r>
          </a:p>
          <a:p>
            <a:pPr algn="just">
              <a:lnSpc>
                <a:spcPct val="90000"/>
              </a:lnSpc>
              <a:spcBef>
                <a:spcPts val="1001"/>
              </a:spcBef>
              <a:tabLst>
                <a:tab pos="0" algn="l"/>
              </a:tabLst>
            </a:pPr>
            <a:endParaRPr lang="en-US" sz="2000" b="0" strike="noStrike" spc="-1" dirty="0">
              <a:solidFill>
                <a:srgbClr val="000000"/>
              </a:solidFill>
              <a:latin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pic>
        <p:nvPicPr>
          <p:cNvPr id="3" name="Picture 2">
            <a:extLst>
              <a:ext uri="{FF2B5EF4-FFF2-40B4-BE49-F238E27FC236}">
                <a16:creationId xmlns:a16="http://schemas.microsoft.com/office/drawing/2014/main" id="{B3DDD8BF-AB61-5081-067D-F6ACAE1894A6}"/>
              </a:ext>
            </a:extLst>
          </p:cNvPr>
          <p:cNvPicPr>
            <a:picLocks noChangeAspect="1"/>
          </p:cNvPicPr>
          <p:nvPr/>
        </p:nvPicPr>
        <p:blipFill>
          <a:blip r:embed="rId2"/>
          <a:stretch>
            <a:fillRect/>
          </a:stretch>
        </p:blipFill>
        <p:spPr>
          <a:xfrm>
            <a:off x="1105439" y="1221049"/>
            <a:ext cx="10284450" cy="4415901"/>
          </a:xfrm>
          <a:prstGeom prst="rect">
            <a:avLst/>
          </a:prstGeom>
        </p:spPr>
      </p:pic>
      <p:sp>
        <p:nvSpPr>
          <p:cNvPr id="4" name="TextBox 3">
            <a:extLst>
              <a:ext uri="{FF2B5EF4-FFF2-40B4-BE49-F238E27FC236}">
                <a16:creationId xmlns:a16="http://schemas.microsoft.com/office/drawing/2014/main" id="{B94DA6E9-7877-BC07-77CC-EC4B32B5C4D0}"/>
              </a:ext>
            </a:extLst>
          </p:cNvPr>
          <p:cNvSpPr txBox="1"/>
          <p:nvPr/>
        </p:nvSpPr>
        <p:spPr>
          <a:xfrm>
            <a:off x="3497317" y="5802997"/>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z="1800" b="0" strike="noStrike" spc="-1" dirty="0">
                <a:solidFill>
                  <a:srgbClr val="000000"/>
                </a:solidFill>
                <a:latin typeface="Times New Roman" panose="02020603050405020304" pitchFamily="18" charset="0"/>
                <a:cs typeface="Times New Roman" panose="02020603050405020304" pitchFamily="18" charset="0"/>
              </a:rPr>
              <a:t>Fig 1.8 Obstacle Detection by Ult</a:t>
            </a:r>
            <a:r>
              <a:rPr lang="en-US" spc="-1" dirty="0">
                <a:solidFill>
                  <a:srgbClr val="000000"/>
                </a:solidFill>
                <a:latin typeface="Times New Roman" panose="02020603050405020304" pitchFamily="18" charset="0"/>
                <a:cs typeface="Times New Roman" panose="02020603050405020304" pitchFamily="18" charset="0"/>
              </a:rPr>
              <a:t>rasonic Sensor</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33606492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sp>
        <p:nvSpPr>
          <p:cNvPr id="4" name="TextBox 3">
            <a:extLst>
              <a:ext uri="{FF2B5EF4-FFF2-40B4-BE49-F238E27FC236}">
                <a16:creationId xmlns:a16="http://schemas.microsoft.com/office/drawing/2014/main" id="{B94DA6E9-7877-BC07-77CC-EC4B32B5C4D0}"/>
              </a:ext>
            </a:extLst>
          </p:cNvPr>
          <p:cNvSpPr txBox="1"/>
          <p:nvPr/>
        </p:nvSpPr>
        <p:spPr>
          <a:xfrm>
            <a:off x="5564824" y="5204328"/>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z="1800" b="0" strike="noStrike" spc="-1" dirty="0">
                <a:solidFill>
                  <a:srgbClr val="000000"/>
                </a:solidFill>
                <a:latin typeface="Times New Roman" panose="02020603050405020304" pitchFamily="18" charset="0"/>
                <a:cs typeface="Times New Roman" panose="02020603050405020304" pitchFamily="18" charset="0"/>
              </a:rPr>
              <a:t>Fig 1.10 Sensing the objects using Ultrasonic Sensor</a:t>
            </a:r>
            <a:endParaRPr lang="en-US" sz="1800" b="0" strike="noStrike" spc="-1" dirty="0">
              <a:solidFill>
                <a:srgbClr val="000000"/>
              </a:solidFill>
              <a:latin typeface="Times New Roman"/>
            </a:endParaRPr>
          </a:p>
        </p:txBody>
      </p:sp>
      <p:pic>
        <p:nvPicPr>
          <p:cNvPr id="5" name="Picture 4">
            <a:extLst>
              <a:ext uri="{FF2B5EF4-FFF2-40B4-BE49-F238E27FC236}">
                <a16:creationId xmlns:a16="http://schemas.microsoft.com/office/drawing/2014/main" id="{5070F939-77D1-33F0-8AF7-93C674EA4D16}"/>
              </a:ext>
            </a:extLst>
          </p:cNvPr>
          <p:cNvPicPr>
            <a:picLocks noChangeAspect="1"/>
          </p:cNvPicPr>
          <p:nvPr/>
        </p:nvPicPr>
        <p:blipFill>
          <a:blip r:embed="rId2"/>
          <a:stretch>
            <a:fillRect/>
          </a:stretch>
        </p:blipFill>
        <p:spPr>
          <a:xfrm>
            <a:off x="809715" y="2091592"/>
            <a:ext cx="4587074" cy="2881376"/>
          </a:xfrm>
          <a:prstGeom prst="rect">
            <a:avLst/>
          </a:prstGeom>
        </p:spPr>
      </p:pic>
      <p:sp>
        <p:nvSpPr>
          <p:cNvPr id="7" name="TextBox 6">
            <a:extLst>
              <a:ext uri="{FF2B5EF4-FFF2-40B4-BE49-F238E27FC236}">
                <a16:creationId xmlns:a16="http://schemas.microsoft.com/office/drawing/2014/main" id="{C158D8C7-B477-357A-2B95-132E608640E1}"/>
              </a:ext>
            </a:extLst>
          </p:cNvPr>
          <p:cNvSpPr txBox="1"/>
          <p:nvPr/>
        </p:nvSpPr>
        <p:spPr>
          <a:xfrm>
            <a:off x="1009757" y="5064334"/>
            <a:ext cx="4233311" cy="369332"/>
          </a:xfrm>
          <a:prstGeom prst="rect">
            <a:avLst/>
          </a:prstGeom>
          <a:noFill/>
        </p:spPr>
        <p:txBody>
          <a:bodyPr wrap="square">
            <a:spAutoFit/>
          </a:bodyPr>
          <a:lstStyle/>
          <a:p>
            <a:r>
              <a:rPr lang="en-IN" i="0" dirty="0">
                <a:solidFill>
                  <a:srgbClr val="303030"/>
                </a:solidFill>
                <a:effectLst/>
                <a:latin typeface="Times New Roman" panose="02020603050405020304" pitchFamily="18" charset="0"/>
                <a:cs typeface="Times New Roman" panose="02020603050405020304" pitchFamily="18" charset="0"/>
              </a:rPr>
              <a:t>Fig 1.9 HC-SR04 Ultrasonic Sensor Pinout   </a:t>
            </a:r>
            <a:endParaRPr lang="en-IN"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DE01D287-B8C5-6F09-C69A-584638DF0846}"/>
              </a:ext>
            </a:extLst>
          </p:cNvPr>
          <p:cNvPicPr>
            <a:picLocks noChangeAspect="1"/>
          </p:cNvPicPr>
          <p:nvPr/>
        </p:nvPicPr>
        <p:blipFill>
          <a:blip r:embed="rId3"/>
          <a:stretch>
            <a:fillRect/>
          </a:stretch>
        </p:blipFill>
        <p:spPr>
          <a:xfrm>
            <a:off x="6096000" y="2091592"/>
            <a:ext cx="5677392" cy="2881376"/>
          </a:xfrm>
          <a:prstGeom prst="rect">
            <a:avLst/>
          </a:prstGeom>
        </p:spPr>
      </p:pic>
    </p:spTree>
    <p:extLst>
      <p:ext uri="{BB962C8B-B14F-4D97-AF65-F5344CB8AC3E}">
        <p14:creationId xmlns:p14="http://schemas.microsoft.com/office/powerpoint/2010/main" val="39974965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pic>
        <p:nvPicPr>
          <p:cNvPr id="5" name="Picture 4">
            <a:extLst>
              <a:ext uri="{FF2B5EF4-FFF2-40B4-BE49-F238E27FC236}">
                <a16:creationId xmlns:a16="http://schemas.microsoft.com/office/drawing/2014/main" id="{800EE451-0238-1779-1E31-F9BFB1476A66}"/>
              </a:ext>
            </a:extLst>
          </p:cNvPr>
          <p:cNvPicPr>
            <a:picLocks noChangeAspect="1"/>
          </p:cNvPicPr>
          <p:nvPr/>
        </p:nvPicPr>
        <p:blipFill>
          <a:blip r:embed="rId2"/>
          <a:stretch>
            <a:fillRect/>
          </a:stretch>
        </p:blipFill>
        <p:spPr>
          <a:xfrm>
            <a:off x="841663" y="1024377"/>
            <a:ext cx="10695709" cy="5049981"/>
          </a:xfrm>
          <a:prstGeom prst="rect">
            <a:avLst/>
          </a:prstGeom>
        </p:spPr>
      </p:pic>
      <p:sp>
        <p:nvSpPr>
          <p:cNvPr id="3" name="TextBox 2">
            <a:extLst>
              <a:ext uri="{FF2B5EF4-FFF2-40B4-BE49-F238E27FC236}">
                <a16:creationId xmlns:a16="http://schemas.microsoft.com/office/drawing/2014/main" id="{962A4538-7F97-49F4-9C66-762F905134AA}"/>
              </a:ext>
            </a:extLst>
          </p:cNvPr>
          <p:cNvSpPr txBox="1"/>
          <p:nvPr/>
        </p:nvSpPr>
        <p:spPr>
          <a:xfrm>
            <a:off x="3551093" y="6115922"/>
            <a:ext cx="6208568" cy="369332"/>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Fig 1.11 Object Detected and Triggered Buzzer</a:t>
            </a:r>
            <a:endParaRPr lang="en-IN" dirty="0"/>
          </a:p>
        </p:txBody>
      </p:sp>
    </p:spTree>
    <p:extLst>
      <p:ext uri="{BB962C8B-B14F-4D97-AF65-F5344CB8AC3E}">
        <p14:creationId xmlns:p14="http://schemas.microsoft.com/office/powerpoint/2010/main" val="13905219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pic>
        <p:nvPicPr>
          <p:cNvPr id="3" name="Content Placeholder 2">
            <a:extLst>
              <a:ext uri="{FF2B5EF4-FFF2-40B4-BE49-F238E27FC236}">
                <a16:creationId xmlns:a16="http://schemas.microsoft.com/office/drawing/2014/main" id="{60338BDB-2F40-9807-8DA0-7E92F65F0CD5}"/>
              </a:ext>
            </a:extLst>
          </p:cNvPr>
          <p:cNvPicPr>
            <a:picLocks noGrp="1" noChangeAspect="1"/>
          </p:cNvPicPr>
          <p:nvPr>
            <p:ph/>
          </p:nvPr>
        </p:nvPicPr>
        <p:blipFill>
          <a:blip r:embed="rId2"/>
          <a:stretch>
            <a:fillRect/>
          </a:stretch>
        </p:blipFill>
        <p:spPr>
          <a:xfrm>
            <a:off x="342281" y="1113677"/>
            <a:ext cx="11507438" cy="4777968"/>
          </a:xfrm>
          <a:prstGeom prst="rect">
            <a:avLst/>
          </a:prstGeom>
          <a:noFill/>
          <a:ln w="0">
            <a:noFill/>
          </a:ln>
        </p:spPr>
      </p:pic>
      <p:sp>
        <p:nvSpPr>
          <p:cNvPr id="4" name="TextBox 3">
            <a:extLst>
              <a:ext uri="{FF2B5EF4-FFF2-40B4-BE49-F238E27FC236}">
                <a16:creationId xmlns:a16="http://schemas.microsoft.com/office/drawing/2014/main" id="{5ACDF931-210B-1F22-DE23-015BC0035D8A}"/>
              </a:ext>
            </a:extLst>
          </p:cNvPr>
          <p:cNvSpPr txBox="1"/>
          <p:nvPr/>
        </p:nvSpPr>
        <p:spPr>
          <a:xfrm>
            <a:off x="2927639" y="6001387"/>
            <a:ext cx="6208568" cy="341632"/>
          </a:xfrm>
          <a:prstGeom prst="rect">
            <a:avLst/>
          </a:prstGeom>
          <a:noFill/>
        </p:spPr>
        <p:txBody>
          <a:bodyPr wrap="square">
            <a:spAutoFit/>
          </a:bodyPr>
          <a:lstStyle/>
          <a:p>
            <a:pPr algn="ctr">
              <a:lnSpc>
                <a:spcPct val="90000"/>
              </a:lnSpc>
              <a:spcBef>
                <a:spcPts val="1001"/>
              </a:spcBef>
              <a:buClr>
                <a:srgbClr val="000000"/>
              </a:buClr>
            </a:pPr>
            <a:r>
              <a:rPr lang="en-US" sz="1800" dirty="0">
                <a:latin typeface="Times New Roman" panose="02020603050405020304" pitchFamily="18" charset="0"/>
                <a:cs typeface="Times New Roman" panose="02020603050405020304" pitchFamily="18" charset="0"/>
              </a:rPr>
              <a:t>Fig 1.12  No Object Detected and Buzzer not triggered</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33286532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sp>
        <p:nvSpPr>
          <p:cNvPr id="5" name="TextBox 4">
            <a:extLst>
              <a:ext uri="{FF2B5EF4-FFF2-40B4-BE49-F238E27FC236}">
                <a16:creationId xmlns:a16="http://schemas.microsoft.com/office/drawing/2014/main" id="{D56881DF-703C-7A38-4C46-209B8FE6AE24}"/>
              </a:ext>
            </a:extLst>
          </p:cNvPr>
          <p:cNvSpPr txBox="1"/>
          <p:nvPr/>
        </p:nvSpPr>
        <p:spPr>
          <a:xfrm>
            <a:off x="4486275" y="1994578"/>
            <a:ext cx="6208568" cy="341632"/>
          </a:xfrm>
          <a:prstGeom prst="rect">
            <a:avLst/>
          </a:prstGeom>
          <a:noFill/>
        </p:spPr>
        <p:txBody>
          <a:bodyPr wrap="square">
            <a:spAutoFit/>
          </a:bodyPr>
          <a:lstStyle/>
          <a:p>
            <a:pPr marL="0" indent="0" algn="just">
              <a:lnSpc>
                <a:spcPct val="90000"/>
              </a:lnSpc>
              <a:spcBef>
                <a:spcPts val="1001"/>
              </a:spcBef>
              <a:buClr>
                <a:srgbClr val="000000"/>
              </a:buClr>
              <a:buNone/>
            </a:pPr>
            <a:r>
              <a:rPr lang="en-US" b="0" strike="noStrike" spc="-1" dirty="0">
                <a:solidFill>
                  <a:srgbClr val="000000"/>
                </a:solidFill>
                <a:latin typeface="Times New Roman"/>
              </a:rPr>
              <a:t>  </a:t>
            </a:r>
          </a:p>
        </p:txBody>
      </p:sp>
      <p:pic>
        <p:nvPicPr>
          <p:cNvPr id="9" name="Picture 8">
            <a:extLst>
              <a:ext uri="{FF2B5EF4-FFF2-40B4-BE49-F238E27FC236}">
                <a16:creationId xmlns:a16="http://schemas.microsoft.com/office/drawing/2014/main" id="{64DC84FA-38F0-8B7D-FCFD-EFE3B2302217}"/>
              </a:ext>
            </a:extLst>
          </p:cNvPr>
          <p:cNvPicPr>
            <a:picLocks noChangeAspect="1"/>
          </p:cNvPicPr>
          <p:nvPr/>
        </p:nvPicPr>
        <p:blipFill>
          <a:blip r:embed="rId2"/>
          <a:stretch>
            <a:fillRect/>
          </a:stretch>
        </p:blipFill>
        <p:spPr>
          <a:xfrm>
            <a:off x="3574472" y="1077900"/>
            <a:ext cx="4665519" cy="4953429"/>
          </a:xfrm>
          <a:prstGeom prst="rect">
            <a:avLst/>
          </a:prstGeom>
        </p:spPr>
      </p:pic>
      <p:sp>
        <p:nvSpPr>
          <p:cNvPr id="4" name="TextBox 3">
            <a:extLst>
              <a:ext uri="{FF2B5EF4-FFF2-40B4-BE49-F238E27FC236}">
                <a16:creationId xmlns:a16="http://schemas.microsoft.com/office/drawing/2014/main" id="{BD7FF6C2-C88E-2371-90C0-7F182DF6533A}"/>
              </a:ext>
            </a:extLst>
          </p:cNvPr>
          <p:cNvSpPr txBox="1"/>
          <p:nvPr/>
        </p:nvSpPr>
        <p:spPr>
          <a:xfrm>
            <a:off x="2460045" y="6161709"/>
            <a:ext cx="6208568" cy="341632"/>
          </a:xfrm>
          <a:prstGeom prst="rect">
            <a:avLst/>
          </a:prstGeom>
          <a:noFill/>
        </p:spPr>
        <p:txBody>
          <a:bodyPr wrap="square">
            <a:spAutoFit/>
          </a:bodyPr>
          <a:lstStyle/>
          <a:p>
            <a:pPr algn="ctr">
              <a:lnSpc>
                <a:spcPct val="90000"/>
              </a:lnSpc>
              <a:spcBef>
                <a:spcPts val="1001"/>
              </a:spcBef>
              <a:buClr>
                <a:srgbClr val="000000"/>
              </a:buClr>
            </a:pPr>
            <a:r>
              <a:rPr lang="en-US" sz="1800" dirty="0">
                <a:latin typeface="Times New Roman" panose="02020603050405020304" pitchFamily="18" charset="0"/>
                <a:cs typeface="Times New Roman" panose="02020603050405020304" pitchFamily="18" charset="0"/>
              </a:rPr>
              <a:t> Implementation </a:t>
            </a:r>
            <a:r>
              <a:rPr lang="en-US" dirty="0">
                <a:latin typeface="Times New Roman" panose="02020603050405020304" pitchFamily="18" charset="0"/>
                <a:cs typeface="Times New Roman" panose="02020603050405020304" pitchFamily="18" charset="0"/>
              </a:rPr>
              <a:t>of code for ultrasonic sensor</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6462769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pic>
        <p:nvPicPr>
          <p:cNvPr id="4" name="Picture 3">
            <a:extLst>
              <a:ext uri="{FF2B5EF4-FFF2-40B4-BE49-F238E27FC236}">
                <a16:creationId xmlns:a16="http://schemas.microsoft.com/office/drawing/2014/main" id="{FD123587-A2E6-B5B3-6C5B-E0B6C0872FC7}"/>
              </a:ext>
            </a:extLst>
          </p:cNvPr>
          <p:cNvPicPr>
            <a:picLocks noChangeAspect="1"/>
          </p:cNvPicPr>
          <p:nvPr/>
        </p:nvPicPr>
        <p:blipFill>
          <a:blip r:embed="rId2"/>
          <a:stretch>
            <a:fillRect/>
          </a:stretch>
        </p:blipFill>
        <p:spPr>
          <a:xfrm>
            <a:off x="2095379" y="1148806"/>
            <a:ext cx="8001001" cy="4722058"/>
          </a:xfrm>
          <a:prstGeom prst="rect">
            <a:avLst/>
          </a:prstGeom>
        </p:spPr>
      </p:pic>
      <p:sp>
        <p:nvSpPr>
          <p:cNvPr id="3" name="TextBox 2">
            <a:extLst>
              <a:ext uri="{FF2B5EF4-FFF2-40B4-BE49-F238E27FC236}">
                <a16:creationId xmlns:a16="http://schemas.microsoft.com/office/drawing/2014/main" id="{8BD1DD6D-8CDB-9B72-DDE1-C47D3B831C51}"/>
              </a:ext>
            </a:extLst>
          </p:cNvPr>
          <p:cNvSpPr txBox="1"/>
          <p:nvPr/>
        </p:nvSpPr>
        <p:spPr>
          <a:xfrm>
            <a:off x="2553569" y="5964956"/>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1.13  Water</a:t>
            </a:r>
            <a:r>
              <a:rPr lang="en-US" sz="1800" b="0" strike="noStrike" spc="-1" dirty="0">
                <a:solidFill>
                  <a:srgbClr val="000000"/>
                </a:solidFill>
                <a:latin typeface="Times New Roman" panose="02020603050405020304" pitchFamily="18" charset="0"/>
                <a:cs typeface="Times New Roman" panose="02020603050405020304" pitchFamily="18" charset="0"/>
              </a:rPr>
              <a:t> Detection by Soil Moisture Sensor</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38441048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sp>
        <p:nvSpPr>
          <p:cNvPr id="3" name="TextBox 2">
            <a:extLst>
              <a:ext uri="{FF2B5EF4-FFF2-40B4-BE49-F238E27FC236}">
                <a16:creationId xmlns:a16="http://schemas.microsoft.com/office/drawing/2014/main" id="{8BD1DD6D-8CDB-9B72-DDE1-C47D3B831C51}"/>
              </a:ext>
            </a:extLst>
          </p:cNvPr>
          <p:cNvSpPr txBox="1"/>
          <p:nvPr/>
        </p:nvSpPr>
        <p:spPr>
          <a:xfrm>
            <a:off x="1408528" y="5233733"/>
            <a:ext cx="4503176"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1.14</a:t>
            </a:r>
            <a:r>
              <a:rPr lang="en-US" sz="1800" b="0" strike="noStrike" spc="-1" dirty="0">
                <a:solidFill>
                  <a:srgbClr val="000000"/>
                </a:solidFill>
                <a:latin typeface="Times New Roman" panose="02020603050405020304" pitchFamily="18" charset="0"/>
                <a:cs typeface="Times New Roman" panose="02020603050405020304" pitchFamily="18" charset="0"/>
              </a:rPr>
              <a:t> Soil Moisture Sensor</a:t>
            </a:r>
            <a:endParaRPr lang="en-US" sz="1800" b="0" strike="noStrike" spc="-1" dirty="0">
              <a:solidFill>
                <a:srgbClr val="000000"/>
              </a:solidFill>
              <a:latin typeface="Times New Roman"/>
            </a:endParaRPr>
          </a:p>
        </p:txBody>
      </p:sp>
      <p:pic>
        <p:nvPicPr>
          <p:cNvPr id="5" name="Picture 4">
            <a:extLst>
              <a:ext uri="{FF2B5EF4-FFF2-40B4-BE49-F238E27FC236}">
                <a16:creationId xmlns:a16="http://schemas.microsoft.com/office/drawing/2014/main" id="{EEFE41A7-ACDA-1AC6-FD1D-6AB7C508431B}"/>
              </a:ext>
            </a:extLst>
          </p:cNvPr>
          <p:cNvPicPr>
            <a:picLocks noChangeAspect="1"/>
          </p:cNvPicPr>
          <p:nvPr/>
        </p:nvPicPr>
        <p:blipFill>
          <a:blip r:embed="rId2"/>
          <a:stretch>
            <a:fillRect/>
          </a:stretch>
        </p:blipFill>
        <p:spPr>
          <a:xfrm>
            <a:off x="123451" y="2046416"/>
            <a:ext cx="6085964" cy="2819644"/>
          </a:xfrm>
          <a:prstGeom prst="rect">
            <a:avLst/>
          </a:prstGeom>
        </p:spPr>
      </p:pic>
      <p:pic>
        <p:nvPicPr>
          <p:cNvPr id="7" name="Picture 6">
            <a:extLst>
              <a:ext uri="{FF2B5EF4-FFF2-40B4-BE49-F238E27FC236}">
                <a16:creationId xmlns:a16="http://schemas.microsoft.com/office/drawing/2014/main" id="{9AC44EC4-2E35-2AFD-EF35-E24AD24B0756}"/>
              </a:ext>
            </a:extLst>
          </p:cNvPr>
          <p:cNvPicPr>
            <a:picLocks noChangeAspect="1"/>
          </p:cNvPicPr>
          <p:nvPr/>
        </p:nvPicPr>
        <p:blipFill>
          <a:blip r:embed="rId3"/>
          <a:stretch>
            <a:fillRect/>
          </a:stretch>
        </p:blipFill>
        <p:spPr>
          <a:xfrm>
            <a:off x="6787755" y="1780765"/>
            <a:ext cx="4780467" cy="2961355"/>
          </a:xfrm>
          <a:prstGeom prst="rect">
            <a:avLst/>
          </a:prstGeom>
        </p:spPr>
      </p:pic>
      <p:sp>
        <p:nvSpPr>
          <p:cNvPr id="8" name="TextBox 7">
            <a:extLst>
              <a:ext uri="{FF2B5EF4-FFF2-40B4-BE49-F238E27FC236}">
                <a16:creationId xmlns:a16="http://schemas.microsoft.com/office/drawing/2014/main" id="{9677CBD4-BEC3-ECB8-E8F0-9FD473D7EEEC}"/>
              </a:ext>
            </a:extLst>
          </p:cNvPr>
          <p:cNvSpPr txBox="1"/>
          <p:nvPr/>
        </p:nvSpPr>
        <p:spPr>
          <a:xfrm>
            <a:off x="6664555" y="4695244"/>
            <a:ext cx="4503176"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1.15 </a:t>
            </a:r>
            <a:r>
              <a:rPr lang="en-US" sz="1800" b="0" strike="noStrike" spc="-1" dirty="0">
                <a:solidFill>
                  <a:srgbClr val="000000"/>
                </a:solidFill>
                <a:latin typeface="Times New Roman" panose="02020603050405020304" pitchFamily="18" charset="0"/>
                <a:cs typeface="Times New Roman" panose="02020603050405020304" pitchFamily="18" charset="0"/>
              </a:rPr>
              <a:t> Soil Moisture Sensor Pinout</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36252026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pic>
        <p:nvPicPr>
          <p:cNvPr id="3" name="Picture 2">
            <a:extLst>
              <a:ext uri="{FF2B5EF4-FFF2-40B4-BE49-F238E27FC236}">
                <a16:creationId xmlns:a16="http://schemas.microsoft.com/office/drawing/2014/main" id="{895F5AD9-FB93-9A5A-AF9F-F7475607025E}"/>
              </a:ext>
            </a:extLst>
          </p:cNvPr>
          <p:cNvPicPr>
            <a:picLocks noChangeAspect="1"/>
          </p:cNvPicPr>
          <p:nvPr/>
        </p:nvPicPr>
        <p:blipFill>
          <a:blip r:embed="rId3"/>
          <a:stretch>
            <a:fillRect/>
          </a:stretch>
        </p:blipFill>
        <p:spPr>
          <a:xfrm>
            <a:off x="800100" y="1106517"/>
            <a:ext cx="10650682" cy="4920907"/>
          </a:xfrm>
          <a:prstGeom prst="rect">
            <a:avLst/>
          </a:prstGeom>
        </p:spPr>
      </p:pic>
      <p:sp>
        <p:nvSpPr>
          <p:cNvPr id="4" name="TextBox 3">
            <a:extLst>
              <a:ext uri="{FF2B5EF4-FFF2-40B4-BE49-F238E27FC236}">
                <a16:creationId xmlns:a16="http://schemas.microsoft.com/office/drawing/2014/main" id="{3944CA21-FF46-3031-EEA9-B769BA168E37}"/>
              </a:ext>
            </a:extLst>
          </p:cNvPr>
          <p:cNvSpPr txBox="1"/>
          <p:nvPr/>
        </p:nvSpPr>
        <p:spPr>
          <a:xfrm>
            <a:off x="2699039" y="6186421"/>
            <a:ext cx="6208568" cy="341632"/>
          </a:xfrm>
          <a:prstGeom prst="rect">
            <a:avLst/>
          </a:prstGeom>
          <a:noFill/>
        </p:spPr>
        <p:txBody>
          <a:bodyPr wrap="square">
            <a:spAutoFit/>
          </a:bodyPr>
          <a:lstStyle/>
          <a:p>
            <a:pPr algn="ctr">
              <a:lnSpc>
                <a:spcPct val="90000"/>
              </a:lnSpc>
              <a:spcBef>
                <a:spcPts val="1001"/>
              </a:spcBef>
              <a:buClr>
                <a:srgbClr val="000000"/>
              </a:buClr>
            </a:pPr>
            <a:r>
              <a:rPr lang="en-US" dirty="0">
                <a:latin typeface="Times New Roman" panose="02020603050405020304" pitchFamily="18" charset="0"/>
                <a:cs typeface="Times New Roman" panose="02020603050405020304" pitchFamily="18" charset="0"/>
              </a:rPr>
              <a:t> Fig 1.16  </a:t>
            </a:r>
            <a:r>
              <a:rPr lang="en-US" sz="1800" dirty="0">
                <a:latin typeface="Times New Roman" panose="02020603050405020304" pitchFamily="18" charset="0"/>
                <a:cs typeface="Times New Roman" panose="02020603050405020304" pitchFamily="18" charset="0"/>
              </a:rPr>
              <a:t>Water Detected and Triggered Buzzer</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17939290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pic>
        <p:nvPicPr>
          <p:cNvPr id="4" name="Picture 3">
            <a:extLst>
              <a:ext uri="{FF2B5EF4-FFF2-40B4-BE49-F238E27FC236}">
                <a16:creationId xmlns:a16="http://schemas.microsoft.com/office/drawing/2014/main" id="{EDB97161-6CBC-42FE-EB2D-40F52CC26FA6}"/>
              </a:ext>
            </a:extLst>
          </p:cNvPr>
          <p:cNvPicPr>
            <a:picLocks noChangeAspect="1"/>
          </p:cNvPicPr>
          <p:nvPr/>
        </p:nvPicPr>
        <p:blipFill>
          <a:blip r:embed="rId2"/>
          <a:stretch>
            <a:fillRect/>
          </a:stretch>
        </p:blipFill>
        <p:spPr>
          <a:xfrm>
            <a:off x="581892" y="1090530"/>
            <a:ext cx="10629900" cy="5073362"/>
          </a:xfrm>
          <a:prstGeom prst="rect">
            <a:avLst/>
          </a:prstGeom>
        </p:spPr>
      </p:pic>
      <p:sp>
        <p:nvSpPr>
          <p:cNvPr id="3" name="TextBox 2">
            <a:extLst>
              <a:ext uri="{FF2B5EF4-FFF2-40B4-BE49-F238E27FC236}">
                <a16:creationId xmlns:a16="http://schemas.microsoft.com/office/drawing/2014/main" id="{A7611564-EE0C-0784-F57B-763F03C7135A}"/>
              </a:ext>
            </a:extLst>
          </p:cNvPr>
          <p:cNvSpPr txBox="1"/>
          <p:nvPr/>
        </p:nvSpPr>
        <p:spPr>
          <a:xfrm>
            <a:off x="2792558" y="6205456"/>
            <a:ext cx="6208568" cy="341632"/>
          </a:xfrm>
          <a:prstGeom prst="rect">
            <a:avLst/>
          </a:prstGeom>
          <a:noFill/>
        </p:spPr>
        <p:txBody>
          <a:bodyPr wrap="square">
            <a:spAutoFit/>
          </a:bodyPr>
          <a:lstStyle/>
          <a:p>
            <a:pPr algn="ctr">
              <a:lnSpc>
                <a:spcPct val="90000"/>
              </a:lnSpc>
              <a:spcBef>
                <a:spcPts val="1001"/>
              </a:spcBef>
              <a:buClr>
                <a:srgbClr val="000000"/>
              </a:buClr>
            </a:pPr>
            <a:r>
              <a:rPr lang="en-US" sz="1800" dirty="0">
                <a:latin typeface="Times New Roman" panose="02020603050405020304" pitchFamily="18" charset="0"/>
                <a:cs typeface="Times New Roman" panose="02020603050405020304" pitchFamily="18" charset="0"/>
              </a:rPr>
              <a:t>Fig 1.17 No Water Detected and Buzzer not triggered</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32186678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first objective </a:t>
            </a:r>
            <a:endParaRPr lang="en-US" sz="2800" b="0" strike="noStrike" spc="-1" dirty="0">
              <a:solidFill>
                <a:srgbClr val="000000"/>
              </a:solidFill>
              <a:latin typeface="Calibri"/>
            </a:endParaRPr>
          </a:p>
        </p:txBody>
      </p:sp>
      <p:sp>
        <p:nvSpPr>
          <p:cNvPr id="5" name="TextBox 4">
            <a:extLst>
              <a:ext uri="{FF2B5EF4-FFF2-40B4-BE49-F238E27FC236}">
                <a16:creationId xmlns:a16="http://schemas.microsoft.com/office/drawing/2014/main" id="{D56881DF-703C-7A38-4C46-209B8FE6AE24}"/>
              </a:ext>
            </a:extLst>
          </p:cNvPr>
          <p:cNvSpPr txBox="1"/>
          <p:nvPr/>
        </p:nvSpPr>
        <p:spPr>
          <a:xfrm>
            <a:off x="4486275" y="1994578"/>
            <a:ext cx="6208568" cy="341632"/>
          </a:xfrm>
          <a:prstGeom prst="rect">
            <a:avLst/>
          </a:prstGeom>
          <a:noFill/>
        </p:spPr>
        <p:txBody>
          <a:bodyPr wrap="square">
            <a:spAutoFit/>
          </a:bodyPr>
          <a:lstStyle/>
          <a:p>
            <a:pPr marL="0" indent="0" algn="just">
              <a:lnSpc>
                <a:spcPct val="90000"/>
              </a:lnSpc>
              <a:spcBef>
                <a:spcPts val="1001"/>
              </a:spcBef>
              <a:buClr>
                <a:srgbClr val="000000"/>
              </a:buClr>
              <a:buNone/>
            </a:pPr>
            <a:r>
              <a:rPr lang="en-US" b="0" strike="noStrike" spc="-1" dirty="0">
                <a:solidFill>
                  <a:srgbClr val="000000"/>
                </a:solidFill>
                <a:latin typeface="Times New Roman"/>
              </a:rPr>
              <a:t>  </a:t>
            </a:r>
          </a:p>
        </p:txBody>
      </p:sp>
      <p:pic>
        <p:nvPicPr>
          <p:cNvPr id="4" name="Picture 3">
            <a:extLst>
              <a:ext uri="{FF2B5EF4-FFF2-40B4-BE49-F238E27FC236}">
                <a16:creationId xmlns:a16="http://schemas.microsoft.com/office/drawing/2014/main" id="{AE292743-161E-0445-1E80-5F25D2D03825}"/>
              </a:ext>
            </a:extLst>
          </p:cNvPr>
          <p:cNvPicPr>
            <a:picLocks noChangeAspect="1"/>
          </p:cNvPicPr>
          <p:nvPr/>
        </p:nvPicPr>
        <p:blipFill>
          <a:blip r:embed="rId2"/>
          <a:stretch>
            <a:fillRect/>
          </a:stretch>
        </p:blipFill>
        <p:spPr>
          <a:xfrm>
            <a:off x="3147221" y="1123086"/>
            <a:ext cx="5450546" cy="4997156"/>
          </a:xfrm>
          <a:prstGeom prst="rect">
            <a:avLst/>
          </a:prstGeom>
        </p:spPr>
      </p:pic>
      <p:sp>
        <p:nvSpPr>
          <p:cNvPr id="6" name="TextBox 5">
            <a:extLst>
              <a:ext uri="{FF2B5EF4-FFF2-40B4-BE49-F238E27FC236}">
                <a16:creationId xmlns:a16="http://schemas.microsoft.com/office/drawing/2014/main" id="{84BDEDC1-3CBF-9F8C-71D7-8E8B2E2670B6}"/>
              </a:ext>
            </a:extLst>
          </p:cNvPr>
          <p:cNvSpPr txBox="1"/>
          <p:nvPr/>
        </p:nvSpPr>
        <p:spPr>
          <a:xfrm>
            <a:off x="2389199" y="6124992"/>
            <a:ext cx="6208568" cy="341632"/>
          </a:xfrm>
          <a:prstGeom prst="rect">
            <a:avLst/>
          </a:prstGeom>
          <a:noFill/>
        </p:spPr>
        <p:txBody>
          <a:bodyPr wrap="square">
            <a:spAutoFit/>
          </a:bodyPr>
          <a:lstStyle/>
          <a:p>
            <a:pPr algn="ctr">
              <a:lnSpc>
                <a:spcPct val="90000"/>
              </a:lnSpc>
              <a:spcBef>
                <a:spcPts val="1001"/>
              </a:spcBef>
              <a:buClr>
                <a:srgbClr val="000000"/>
              </a:buClr>
            </a:pPr>
            <a:r>
              <a:rPr lang="en-US" sz="1800" dirty="0">
                <a:latin typeface="Times New Roman" panose="02020603050405020304" pitchFamily="18" charset="0"/>
                <a:cs typeface="Times New Roman" panose="02020603050405020304" pitchFamily="18" charset="0"/>
              </a:rPr>
              <a:t> Implementation </a:t>
            </a:r>
            <a:r>
              <a:rPr lang="en-US" dirty="0">
                <a:latin typeface="Times New Roman" panose="02020603050405020304" pitchFamily="18" charset="0"/>
                <a:cs typeface="Times New Roman" panose="02020603050405020304" pitchFamily="18" charset="0"/>
              </a:rPr>
              <a:t>of code for soil Moisture sensor</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605105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ctr">
              <a:lnSpc>
                <a:spcPct val="90000"/>
              </a:lnSpc>
              <a:spcBef>
                <a:spcPts val="1001"/>
              </a:spcBef>
            </a:pPr>
            <a:r>
              <a:rPr lang="en-US" sz="2800" b="0" strike="noStrike" spc="-1" dirty="0">
                <a:solidFill>
                  <a:srgbClr val="000000"/>
                </a:solidFill>
                <a:latin typeface="Times New Roman"/>
              </a:rPr>
              <a:t>Abstract</a:t>
            </a:r>
            <a:endParaRPr lang="en-US" sz="2800" b="0" strike="noStrike" spc="-1" dirty="0">
              <a:solidFill>
                <a:srgbClr val="000000"/>
              </a:solidFill>
              <a:latin typeface="Calibri"/>
            </a:endParaRPr>
          </a:p>
        </p:txBody>
      </p:sp>
      <p:sp>
        <p:nvSpPr>
          <p:cNvPr id="100" name="PlaceHolder 2"/>
          <p:cNvSpPr>
            <a:spLocks noGrp="1"/>
          </p:cNvSpPr>
          <p:nvPr>
            <p:ph/>
          </p:nvPr>
        </p:nvSpPr>
        <p:spPr>
          <a:xfrm>
            <a:off x="220222" y="1097280"/>
            <a:ext cx="11778840" cy="5394600"/>
          </a:xfrm>
          <a:prstGeom prst="rect">
            <a:avLst/>
          </a:prstGeom>
          <a:noFill/>
          <a:ln w="0">
            <a:noFill/>
          </a:ln>
        </p:spPr>
        <p:txBody>
          <a:bodyPr anchor="t">
            <a:noAutofit/>
          </a:bodyPr>
          <a:lstStyle/>
          <a:p>
            <a:pPr marL="0" indent="0" algn="just">
              <a:lnSpc>
                <a:spcPct val="90000"/>
              </a:lnSpc>
              <a:spcBef>
                <a:spcPts val="1001"/>
              </a:spcBef>
              <a:buNone/>
            </a:pPr>
            <a:r>
              <a:rPr lang="en-US" sz="2800" b="0" strike="noStrike" spc="-1" dirty="0">
                <a:solidFill>
                  <a:srgbClr val="000000"/>
                </a:solidFill>
                <a:latin typeface="Times New Roman"/>
              </a:rPr>
              <a:t>Sighted individuals possess the ability to navigate their surroundings with ease and utilize their visual facility to promptly identify potential hazards. Conversely, individuals who are visually impaired are unable to perceive the external environment, traverse independently, or discern danger. Moreover, they may occasionally feel distressed and wish to notify their family or friends of their location via text. </a:t>
            </a:r>
            <a:r>
              <a:rPr lang="en-US" spc="-1" dirty="0">
                <a:solidFill>
                  <a:srgbClr val="000000"/>
                </a:solidFill>
                <a:latin typeface="Times New Roman"/>
              </a:rPr>
              <a:t>So, the </a:t>
            </a:r>
            <a:r>
              <a:rPr lang="en-US" sz="2800" b="0" strike="noStrike" spc="-1" dirty="0">
                <a:solidFill>
                  <a:srgbClr val="000000"/>
                </a:solidFill>
                <a:latin typeface="Times New Roman"/>
              </a:rPr>
              <a:t>primary challenge faced by visually impaired individuals is their reliance on others, as even their closest relatives may not always be able to provide adequate care. To address this issue, a "</a:t>
            </a:r>
            <a:r>
              <a:rPr lang="en-US" sz="2800" b="1" i="1" strike="noStrike" spc="-1" dirty="0">
                <a:solidFill>
                  <a:srgbClr val="000000"/>
                </a:solidFill>
                <a:latin typeface="Times New Roman"/>
              </a:rPr>
              <a:t>Smart Stick</a:t>
            </a:r>
            <a:r>
              <a:rPr lang="en-US" sz="2800" b="0" strike="noStrike" spc="-1" dirty="0">
                <a:solidFill>
                  <a:srgbClr val="000000"/>
                </a:solidFill>
                <a:latin typeface="Times New Roman"/>
              </a:rPr>
              <a:t>" would be developed utilizing the "</a:t>
            </a:r>
            <a:r>
              <a:rPr lang="en-US" sz="2800" b="0" i="1" strike="noStrike" spc="-1" dirty="0">
                <a:solidFill>
                  <a:srgbClr val="000000"/>
                </a:solidFill>
                <a:latin typeface="Times New Roman"/>
              </a:rPr>
              <a:t>Internet of Things</a:t>
            </a:r>
            <a:r>
              <a:rPr lang="en-US" sz="2800" b="0" strike="noStrike" spc="-1" dirty="0">
                <a:solidFill>
                  <a:srgbClr val="000000"/>
                </a:solidFill>
                <a:latin typeface="Times New Roman"/>
              </a:rPr>
              <a:t>". Using a variety of sensors, including ultrasonic, soil moisture, RF, GPS-GSM modules and using Arduino UNO, the Smart Stick empowers blind people to be independent and gives them a sense of normalcy. </a:t>
            </a:r>
          </a:p>
          <a:p>
            <a:pPr marL="0" indent="0" algn="just">
              <a:lnSpc>
                <a:spcPct val="90000"/>
              </a:lnSpc>
              <a:spcBef>
                <a:spcPts val="1001"/>
              </a:spcBef>
              <a:buNone/>
            </a:pPr>
            <a:r>
              <a:rPr lang="en-US" b="1" spc="-1" dirty="0">
                <a:solidFill>
                  <a:srgbClr val="000000"/>
                </a:solidFill>
                <a:latin typeface="Times New Roman"/>
              </a:rPr>
              <a:t>Keywords: </a:t>
            </a:r>
            <a:r>
              <a:rPr lang="en-US" spc="-1" dirty="0">
                <a:solidFill>
                  <a:srgbClr val="000000"/>
                </a:solidFill>
                <a:latin typeface="Times New Roman"/>
              </a:rPr>
              <a:t>Arduino UNO, Smart Stick, User Notification Setup.</a:t>
            </a:r>
            <a:endParaRPr lang="en-US" sz="2800" b="0" strike="noStrike" spc="-1" dirty="0">
              <a:solidFill>
                <a:srgbClr val="000000"/>
              </a:solidFill>
              <a:latin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a:solidFill>
                  <a:srgbClr val="000000"/>
                </a:solidFill>
                <a:latin typeface="Times New Roman"/>
              </a:rPr>
              <a:t>Literature survey for second objective </a:t>
            </a:r>
            <a:endParaRPr lang="en-US" sz="2800" b="0" strike="noStrike" spc="-1">
              <a:solidFill>
                <a:srgbClr val="000000"/>
              </a:solidFill>
              <a:latin typeface="Calibri"/>
            </a:endParaRPr>
          </a:p>
        </p:txBody>
      </p:sp>
      <p:sp>
        <p:nvSpPr>
          <p:cNvPr id="108" name="PlaceHolder 2"/>
          <p:cNvSpPr>
            <a:spLocks noGrp="1"/>
          </p:cNvSpPr>
          <p:nvPr>
            <p:ph/>
          </p:nvPr>
        </p:nvSpPr>
        <p:spPr>
          <a:xfrm>
            <a:off x="206580" y="1698522"/>
            <a:ext cx="11778840" cy="3460955"/>
          </a:xfrm>
          <a:prstGeom prst="rect">
            <a:avLst/>
          </a:prstGeom>
          <a:noFill/>
          <a:ln w="0">
            <a:noFill/>
          </a:ln>
        </p:spPr>
        <p:txBody>
          <a:bodyPr anchor="t">
            <a:normAutofit lnSpcReduction="10000"/>
          </a:bodyPr>
          <a:lstStyle/>
          <a:p>
            <a:pPr marL="457200" indent="-457200" algn="just">
              <a:lnSpc>
                <a:spcPct val="90000"/>
              </a:lnSpc>
              <a:spcBef>
                <a:spcPts val="1001"/>
              </a:spcBef>
              <a:buClr>
                <a:srgbClr val="000000"/>
              </a:buClr>
              <a:buFont typeface="Wingdings" charset="2"/>
              <a:buChar char=""/>
            </a:pPr>
            <a:r>
              <a:rPr lang="en-US" sz="2800" b="0" strike="noStrike" spc="-1" dirty="0">
                <a:solidFill>
                  <a:srgbClr val="000000"/>
                </a:solidFill>
                <a:latin typeface="Times New Roman"/>
              </a:rPr>
              <a:t>The authors of this study also presented a novel walking assistance for the blind that enables blind people to travel. Along with </a:t>
            </a:r>
            <a:r>
              <a:rPr lang="en-US" spc="-1" dirty="0">
                <a:solidFill>
                  <a:srgbClr val="000000"/>
                </a:solidFill>
                <a:latin typeface="Times New Roman"/>
              </a:rPr>
              <a:t>object</a:t>
            </a:r>
            <a:r>
              <a:rPr lang="en-US" sz="2800" b="0" strike="noStrike" spc="-1" dirty="0">
                <a:solidFill>
                  <a:srgbClr val="000000"/>
                </a:solidFill>
                <a:latin typeface="Times New Roman"/>
              </a:rPr>
              <a:t> and water sensors, the blind stick also has an ultrasonic sensor and voice module. The sensor sends information to the Arduino UNO while detecting impediments. The Arduino UNO decides whether the obstruction is close enough after processing the data. If the barrier is not closing the circuit, nothing will happen. If the obstruction is nearby, the Arduino UNO will send out a voice alarm. </a:t>
            </a:r>
            <a:r>
              <a:rPr lang="en-US" spc="-1" dirty="0">
                <a:solidFill>
                  <a:srgbClr val="000000"/>
                </a:solidFill>
                <a:latin typeface="Times New Roman"/>
              </a:rPr>
              <a:t>However, this system only provides a single voice notification when it detects movement of the barrier at a distance of 50 cm</a:t>
            </a:r>
            <a:r>
              <a:rPr lang="en-US" sz="2800" b="0" strike="noStrike" spc="-1" dirty="0">
                <a:solidFill>
                  <a:srgbClr val="000000"/>
                </a:solidFill>
                <a:latin typeface="Times New Roman"/>
              </a:rPr>
              <a:t>.[2]                                                                                                                                                                       </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spc="-1" dirty="0" err="1">
                <a:solidFill>
                  <a:srgbClr val="000000"/>
                </a:solidFill>
                <a:latin typeface="Times New Roman"/>
              </a:rPr>
              <a:t>Contd</a:t>
            </a:r>
            <a:r>
              <a:rPr lang="en-US" sz="2800" spc="-1" dirty="0">
                <a:solidFill>
                  <a:srgbClr val="000000"/>
                </a:solidFill>
                <a:latin typeface="Times New Roman"/>
              </a:rPr>
              <a:t>…</a:t>
            </a:r>
            <a:r>
              <a:rPr lang="en-US" sz="2800" b="0" strike="noStrike" spc="-1" dirty="0">
                <a:solidFill>
                  <a:srgbClr val="000000"/>
                </a:solidFill>
                <a:latin typeface="Times New Roman"/>
              </a:rPr>
              <a:t> </a:t>
            </a:r>
            <a:endParaRPr lang="en-US" sz="2800" b="0" strike="noStrike" spc="-1" dirty="0">
              <a:solidFill>
                <a:srgbClr val="000000"/>
              </a:solidFill>
              <a:latin typeface="Calibri"/>
            </a:endParaRPr>
          </a:p>
        </p:txBody>
      </p:sp>
      <p:sp>
        <p:nvSpPr>
          <p:cNvPr id="108" name="PlaceHolder 2"/>
          <p:cNvSpPr>
            <a:spLocks noGrp="1"/>
          </p:cNvSpPr>
          <p:nvPr>
            <p:ph/>
          </p:nvPr>
        </p:nvSpPr>
        <p:spPr>
          <a:xfrm>
            <a:off x="199440" y="1661652"/>
            <a:ext cx="11778840" cy="3480619"/>
          </a:xfrm>
          <a:prstGeom prst="rect">
            <a:avLst/>
          </a:prstGeom>
          <a:noFill/>
          <a:ln w="0">
            <a:noFill/>
          </a:ln>
        </p:spPr>
        <p:txBody>
          <a:bodyPr anchor="t">
            <a:normAutofit/>
          </a:bodyPr>
          <a:lstStyle/>
          <a:p>
            <a:pPr marL="457200" indent="-457200" algn="just">
              <a:lnSpc>
                <a:spcPct val="90000"/>
              </a:lnSpc>
              <a:spcBef>
                <a:spcPts val="1001"/>
              </a:spcBef>
              <a:buClr>
                <a:srgbClr val="000000"/>
              </a:buClr>
              <a:buFont typeface="Wingdings" charset="2"/>
              <a:buChar char=""/>
            </a:pPr>
            <a:r>
              <a:rPr lang="en-US" sz="2800" b="0" strike="noStrike" spc="-1" dirty="0">
                <a:solidFill>
                  <a:srgbClr val="000000"/>
                </a:solidFill>
                <a:latin typeface="Times New Roman"/>
              </a:rPr>
              <a:t>This paper outlines about GPS, which is a satellite navigation system used to determine the ground position of an object. It will update the location of stick </a:t>
            </a:r>
            <a:r>
              <a:rPr lang="en-US" spc="-1" dirty="0">
                <a:solidFill>
                  <a:srgbClr val="000000"/>
                </a:solidFill>
                <a:latin typeface="Times New Roman"/>
              </a:rPr>
              <a:t>to main board</a:t>
            </a:r>
            <a:r>
              <a:rPr lang="en-US" sz="2800" b="0" strike="noStrike" spc="-1" dirty="0">
                <a:solidFill>
                  <a:srgbClr val="000000"/>
                </a:solidFill>
                <a:latin typeface="Times New Roman"/>
              </a:rPr>
              <a:t>. But this system, cannot work indoors because no signal can be received from the GPS navigation system. It has less accuracy of the signals within a range of 5m.[3]                                                                                                                                                                       </a:t>
            </a:r>
          </a:p>
        </p:txBody>
      </p:sp>
    </p:spTree>
    <p:extLst>
      <p:ext uri="{BB962C8B-B14F-4D97-AF65-F5344CB8AC3E}">
        <p14:creationId xmlns:p14="http://schemas.microsoft.com/office/powerpoint/2010/main" val="40069096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D070310-CD3C-2E6E-5921-6B9C21960E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1713" y="816077"/>
            <a:ext cx="5607665" cy="5702710"/>
          </a:xfrm>
          <a:prstGeom prst="rect">
            <a:avLst/>
          </a:prstGeom>
        </p:spPr>
      </p:pic>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2588593" y="6283448"/>
            <a:ext cx="8443200"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1.18 </a:t>
            </a:r>
            <a:r>
              <a:rPr lang="en-US" sz="1800" b="0" strike="noStrike" spc="-1" dirty="0">
                <a:solidFill>
                  <a:srgbClr val="000000"/>
                </a:solidFill>
                <a:latin typeface="Times New Roman" panose="02020603050405020304" pitchFamily="18" charset="0"/>
                <a:cs typeface="Times New Roman" panose="02020603050405020304" pitchFamily="18" charset="0"/>
              </a:rPr>
              <a:t>Block Diagram </a:t>
            </a:r>
            <a:r>
              <a:rPr lang="en-US" spc="-1" dirty="0">
                <a:solidFill>
                  <a:srgbClr val="000000"/>
                </a:solidFill>
                <a:latin typeface="Times New Roman" panose="02020603050405020304" pitchFamily="18" charset="0"/>
                <a:cs typeface="Times New Roman" panose="02020603050405020304" pitchFamily="18" charset="0"/>
              </a:rPr>
              <a:t>to detect obstacles, water surfaces and SMS </a:t>
            </a:r>
            <a:r>
              <a:rPr lang="en-US" spc="-1" dirty="0" err="1">
                <a:solidFill>
                  <a:srgbClr val="000000"/>
                </a:solidFill>
                <a:latin typeface="Times New Roman" panose="02020603050405020304" pitchFamily="18" charset="0"/>
                <a:cs typeface="Times New Roman" panose="02020603050405020304" pitchFamily="18" charset="0"/>
              </a:rPr>
              <a:t>Notifiction</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25177372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913731D-6914-D150-BA81-960A445DE9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0192" y="776408"/>
            <a:ext cx="6498333" cy="5824432"/>
          </a:xfrm>
          <a:prstGeom prst="rect">
            <a:avLst/>
          </a:prstGeom>
        </p:spPr>
      </p:pic>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2188648" y="6259208"/>
            <a:ext cx="7961419"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1.19 Flow chart</a:t>
            </a:r>
            <a:r>
              <a:rPr lang="en-US" sz="1800" b="0" strike="noStrike" spc="-1" dirty="0">
                <a:solidFill>
                  <a:srgbClr val="000000"/>
                </a:solidFill>
                <a:latin typeface="Times New Roman" panose="02020603050405020304" pitchFamily="18" charset="0"/>
                <a:cs typeface="Times New Roman" panose="02020603050405020304" pitchFamily="18" charset="0"/>
              </a:rPr>
              <a:t> for detecting obstacles, water surfaces and SMS Notification </a:t>
            </a:r>
            <a:endParaRPr lang="en-US" sz="1800" b="0" strike="noStrike" spc="-1" dirty="0">
              <a:solidFill>
                <a:srgbClr val="000000"/>
              </a:solidFill>
              <a:latin typeface="Times New Roman"/>
            </a:endParaRPr>
          </a:p>
        </p:txBody>
      </p:sp>
    </p:spTree>
    <p:extLst>
      <p:ext uri="{BB962C8B-B14F-4D97-AF65-F5344CB8AC3E}">
        <p14:creationId xmlns:p14="http://schemas.microsoft.com/office/powerpoint/2010/main" val="30510386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6545042" y="5026645"/>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1.20 Infrared Sensor</a:t>
            </a:r>
            <a:endParaRPr lang="en-US" sz="1800" b="0" strike="noStrike" spc="-1" dirty="0">
              <a:solidFill>
                <a:srgbClr val="000000"/>
              </a:solidFill>
              <a:latin typeface="Times New Roman"/>
            </a:endParaRPr>
          </a:p>
        </p:txBody>
      </p:sp>
      <p:sp>
        <p:nvSpPr>
          <p:cNvPr id="26" name="Freeform 19">
            <a:extLst>
              <a:ext uri="{FF2B5EF4-FFF2-40B4-BE49-F238E27FC236}">
                <a16:creationId xmlns:a16="http://schemas.microsoft.com/office/drawing/2014/main" id="{DFBE5689-F2FF-D627-5E82-070364EEE975}"/>
              </a:ext>
            </a:extLst>
          </p:cNvPr>
          <p:cNvSpPr/>
          <p:nvPr/>
        </p:nvSpPr>
        <p:spPr>
          <a:xfrm>
            <a:off x="7459579" y="1489723"/>
            <a:ext cx="4379495" cy="3242697"/>
          </a:xfrm>
          <a:custGeom>
            <a:avLst/>
            <a:gdLst/>
            <a:ahLst/>
            <a:cxnLst/>
            <a:rect l="l" t="t" r="r" b="b"/>
            <a:pathLst>
              <a:path w="2676058" h="1653445">
                <a:moveTo>
                  <a:pt x="0" y="0"/>
                </a:moveTo>
                <a:lnTo>
                  <a:pt x="2676057" y="0"/>
                </a:lnTo>
                <a:lnTo>
                  <a:pt x="2676057" y="1653445"/>
                </a:lnTo>
                <a:lnTo>
                  <a:pt x="0" y="1653445"/>
                </a:lnTo>
                <a:lnTo>
                  <a:pt x="0" y="0"/>
                </a:lnTo>
                <a:close/>
              </a:path>
            </a:pathLst>
          </a:custGeom>
          <a:blipFill>
            <a:blip r:embed="rId2"/>
            <a:stretch>
              <a:fillRect/>
            </a:stretch>
          </a:blipFill>
        </p:spPr>
        <p:txBody>
          <a:bodyPr/>
          <a:lstStyle/>
          <a:p>
            <a:endParaRPr lang="en-IN" dirty="0"/>
          </a:p>
        </p:txBody>
      </p:sp>
      <p:sp>
        <p:nvSpPr>
          <p:cNvPr id="5" name="TextBox 4">
            <a:extLst>
              <a:ext uri="{FF2B5EF4-FFF2-40B4-BE49-F238E27FC236}">
                <a16:creationId xmlns:a16="http://schemas.microsoft.com/office/drawing/2014/main" id="{2396800C-68D3-986E-C798-7EC3E37E1D3F}"/>
              </a:ext>
            </a:extLst>
          </p:cNvPr>
          <p:cNvSpPr txBox="1"/>
          <p:nvPr/>
        </p:nvSpPr>
        <p:spPr>
          <a:xfrm>
            <a:off x="498399" y="2245823"/>
            <a:ext cx="6464968" cy="2366353"/>
          </a:xfrm>
          <a:prstGeom prst="rect">
            <a:avLst/>
          </a:prstGeom>
          <a:noFill/>
        </p:spPr>
        <p:txBody>
          <a:bodyPr wrap="square">
            <a:spAutoFit/>
          </a:bodyPr>
          <a:lstStyle/>
          <a:p>
            <a:pPr algn="just">
              <a:lnSpc>
                <a:spcPct val="107000"/>
              </a:lnSpc>
              <a:spcAft>
                <a:spcPts val="800"/>
              </a:spcAft>
            </a:pPr>
            <a:r>
              <a:rPr lang="en-US" sz="2800" kern="100" dirty="0">
                <a:effectLst/>
                <a:latin typeface="Times New Roman" panose="02020603050405020304" pitchFamily="18" charset="0"/>
                <a:ea typeface="Calibri" panose="020F0502020204030204" pitchFamily="34" charset="0"/>
                <a:cs typeface="Times New Roman" panose="02020603050405020304" pitchFamily="18" charset="0"/>
              </a:rPr>
              <a:t>An infrared sensor is an electronic device that detects infrared radiation, including movement and object heat. Widely used for object presence detection, it is effective in identifying objects within a specified area.</a:t>
            </a:r>
            <a:endParaRPr lang="en-IN" sz="28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283017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2825463" y="6135171"/>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1.21 </a:t>
            </a:r>
            <a:r>
              <a:rPr lang="en-US" sz="1800" dirty="0">
                <a:latin typeface="Times New Roman" panose="02020603050405020304" pitchFamily="18" charset="0"/>
                <a:cs typeface="Times New Roman" panose="02020603050405020304" pitchFamily="18" charset="0"/>
              </a:rPr>
              <a:t>Object Detected and Triggered Buzzer</a:t>
            </a:r>
            <a:endParaRPr lang="en-US" sz="1800" b="0" strike="noStrike" spc="-1" dirty="0">
              <a:solidFill>
                <a:srgbClr val="000000"/>
              </a:solidFill>
              <a:latin typeface="Times New Roman"/>
            </a:endParaRPr>
          </a:p>
        </p:txBody>
      </p:sp>
      <p:pic>
        <p:nvPicPr>
          <p:cNvPr id="5" name="Picture 4">
            <a:extLst>
              <a:ext uri="{FF2B5EF4-FFF2-40B4-BE49-F238E27FC236}">
                <a16:creationId xmlns:a16="http://schemas.microsoft.com/office/drawing/2014/main" id="{DFDD6BF3-B015-CA20-6BFA-0E98C998A72F}"/>
              </a:ext>
            </a:extLst>
          </p:cNvPr>
          <p:cNvPicPr>
            <a:picLocks noChangeAspect="1"/>
          </p:cNvPicPr>
          <p:nvPr/>
        </p:nvPicPr>
        <p:blipFill>
          <a:blip r:embed="rId2"/>
          <a:stretch>
            <a:fillRect/>
          </a:stretch>
        </p:blipFill>
        <p:spPr>
          <a:xfrm>
            <a:off x="741488" y="1268985"/>
            <a:ext cx="10709024" cy="4591487"/>
          </a:xfrm>
          <a:prstGeom prst="rect">
            <a:avLst/>
          </a:prstGeom>
        </p:spPr>
      </p:pic>
    </p:spTree>
    <p:extLst>
      <p:ext uri="{BB962C8B-B14F-4D97-AF65-F5344CB8AC3E}">
        <p14:creationId xmlns:p14="http://schemas.microsoft.com/office/powerpoint/2010/main" val="373262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2815072" y="6196866"/>
            <a:ext cx="6208568" cy="341632"/>
          </a:xfrm>
          <a:prstGeom prst="rect">
            <a:avLst/>
          </a:prstGeom>
          <a:noFill/>
        </p:spPr>
        <p:txBody>
          <a:bodyPr wrap="square">
            <a:spAutoFit/>
          </a:bodyPr>
          <a:lstStyle/>
          <a:p>
            <a:pPr algn="ctr">
              <a:lnSpc>
                <a:spcPct val="90000"/>
              </a:lnSpc>
              <a:spcBef>
                <a:spcPts val="1001"/>
              </a:spcBef>
              <a:buClr>
                <a:srgbClr val="000000"/>
              </a:buClr>
            </a:pPr>
            <a:r>
              <a:rPr lang="en-US" spc="-1" dirty="0">
                <a:solidFill>
                  <a:srgbClr val="000000"/>
                </a:solidFill>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 Implementation </a:t>
            </a:r>
            <a:r>
              <a:rPr lang="en-US" dirty="0">
                <a:latin typeface="Times New Roman" panose="02020603050405020304" pitchFamily="18" charset="0"/>
                <a:cs typeface="Times New Roman" panose="02020603050405020304" pitchFamily="18" charset="0"/>
              </a:rPr>
              <a:t>of code for Infrared sensor</a:t>
            </a:r>
            <a:endParaRPr lang="en-US" sz="1800" b="0" strike="noStrike" spc="-1" dirty="0">
              <a:solidFill>
                <a:srgbClr val="000000"/>
              </a:solidFill>
              <a:latin typeface="Times New Roman"/>
            </a:endParaRPr>
          </a:p>
        </p:txBody>
      </p:sp>
      <p:pic>
        <p:nvPicPr>
          <p:cNvPr id="3" name="Picture 2">
            <a:extLst>
              <a:ext uri="{FF2B5EF4-FFF2-40B4-BE49-F238E27FC236}">
                <a16:creationId xmlns:a16="http://schemas.microsoft.com/office/drawing/2014/main" id="{E11CB201-8440-8551-F39D-35AF9E8EC9CA}"/>
              </a:ext>
            </a:extLst>
          </p:cNvPr>
          <p:cNvPicPr>
            <a:picLocks noChangeAspect="1"/>
          </p:cNvPicPr>
          <p:nvPr/>
        </p:nvPicPr>
        <p:blipFill>
          <a:blip r:embed="rId2"/>
          <a:stretch>
            <a:fillRect/>
          </a:stretch>
        </p:blipFill>
        <p:spPr>
          <a:xfrm>
            <a:off x="3771899" y="959036"/>
            <a:ext cx="4781851" cy="5081966"/>
          </a:xfrm>
          <a:prstGeom prst="rect">
            <a:avLst/>
          </a:prstGeom>
        </p:spPr>
      </p:pic>
    </p:spTree>
    <p:extLst>
      <p:ext uri="{BB962C8B-B14F-4D97-AF65-F5344CB8AC3E}">
        <p14:creationId xmlns:p14="http://schemas.microsoft.com/office/powerpoint/2010/main" val="1462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6625619" y="5250868"/>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1.22 Relay Module</a:t>
            </a:r>
            <a:endParaRPr lang="en-US" sz="1800" b="0" strike="noStrike" spc="-1" dirty="0">
              <a:solidFill>
                <a:srgbClr val="000000"/>
              </a:solidFill>
              <a:latin typeface="Times New Roman"/>
            </a:endParaRPr>
          </a:p>
        </p:txBody>
      </p:sp>
      <p:sp>
        <p:nvSpPr>
          <p:cNvPr id="3" name="TextBox 2">
            <a:extLst>
              <a:ext uri="{FF2B5EF4-FFF2-40B4-BE49-F238E27FC236}">
                <a16:creationId xmlns:a16="http://schemas.microsoft.com/office/drawing/2014/main" id="{BF1528F3-EFC1-6EEA-CC34-797D0D067D73}"/>
              </a:ext>
            </a:extLst>
          </p:cNvPr>
          <p:cNvSpPr txBox="1"/>
          <p:nvPr/>
        </p:nvSpPr>
        <p:spPr>
          <a:xfrm>
            <a:off x="2927639" y="3285898"/>
            <a:ext cx="6208568" cy="369332"/>
          </a:xfrm>
          <a:prstGeom prst="rect">
            <a:avLst/>
          </a:prstGeom>
          <a:noFill/>
        </p:spPr>
        <p:txBody>
          <a:bodyPr wrap="square">
            <a:spAutoFit/>
          </a:bodyPr>
          <a:lstStyle/>
          <a:p>
            <a:endParaRPr lang="en-IN" dirty="0"/>
          </a:p>
        </p:txBody>
      </p:sp>
      <p:sp>
        <p:nvSpPr>
          <p:cNvPr id="7" name="Freeform 3">
            <a:extLst>
              <a:ext uri="{FF2B5EF4-FFF2-40B4-BE49-F238E27FC236}">
                <a16:creationId xmlns:a16="http://schemas.microsoft.com/office/drawing/2014/main" id="{87030E14-59A4-14A6-46A3-5D761B5C4593}"/>
              </a:ext>
            </a:extLst>
          </p:cNvPr>
          <p:cNvSpPr/>
          <p:nvPr/>
        </p:nvSpPr>
        <p:spPr>
          <a:xfrm>
            <a:off x="7506249" y="1436316"/>
            <a:ext cx="4447308" cy="3699164"/>
          </a:xfrm>
          <a:custGeom>
            <a:avLst/>
            <a:gdLst/>
            <a:ahLst/>
            <a:cxnLst/>
            <a:rect l="l" t="t" r="r" b="b"/>
            <a:pathLst>
              <a:path w="2883196" h="1489651">
                <a:moveTo>
                  <a:pt x="0" y="0"/>
                </a:moveTo>
                <a:lnTo>
                  <a:pt x="2883196" y="0"/>
                </a:lnTo>
                <a:lnTo>
                  <a:pt x="2883196" y="1489651"/>
                </a:lnTo>
                <a:lnTo>
                  <a:pt x="0" y="1489651"/>
                </a:lnTo>
                <a:lnTo>
                  <a:pt x="0" y="0"/>
                </a:lnTo>
                <a:close/>
              </a:path>
            </a:pathLst>
          </a:custGeom>
          <a:blipFill>
            <a:blip r:embed="rId2"/>
            <a:stretch>
              <a:fillRect/>
            </a:stretch>
          </a:blipFill>
        </p:spPr>
      </p:sp>
      <p:sp>
        <p:nvSpPr>
          <p:cNvPr id="4" name="TextBox 3">
            <a:extLst>
              <a:ext uri="{FF2B5EF4-FFF2-40B4-BE49-F238E27FC236}">
                <a16:creationId xmlns:a16="http://schemas.microsoft.com/office/drawing/2014/main" id="{DC01842D-0E11-D495-4726-888123D3498B}"/>
              </a:ext>
            </a:extLst>
          </p:cNvPr>
          <p:cNvSpPr txBox="1"/>
          <p:nvPr/>
        </p:nvSpPr>
        <p:spPr>
          <a:xfrm>
            <a:off x="457200" y="1805648"/>
            <a:ext cx="6208294" cy="1905330"/>
          </a:xfrm>
          <a:prstGeom prst="rect">
            <a:avLst/>
          </a:prstGeom>
          <a:noFill/>
        </p:spPr>
        <p:txBody>
          <a:bodyPr wrap="square">
            <a:spAutoFit/>
          </a:bodyPr>
          <a:lstStyle/>
          <a:p>
            <a:pPr algn="just">
              <a:lnSpc>
                <a:spcPct val="107000"/>
              </a:lnSpc>
              <a:spcAft>
                <a:spcPts val="800"/>
              </a:spcAft>
            </a:pPr>
            <a:r>
              <a:rPr lang="en-US" sz="2800" kern="100" dirty="0">
                <a:effectLst/>
                <a:latin typeface="Times New Roman" panose="02020603050405020304" pitchFamily="18" charset="0"/>
                <a:ea typeface="Calibri" panose="020F0502020204030204" pitchFamily="34" charset="0"/>
                <a:cs typeface="Times New Roman" panose="02020603050405020304" pitchFamily="18" charset="0"/>
              </a:rPr>
              <a:t>A relay module is an electrical switch that is operated by an electromagnet. When activated, the electromagnet pulls to either open or close an electrical circuit. </a:t>
            </a:r>
            <a:endParaRPr lang="en-IN" sz="28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76773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2991716" y="5605679"/>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1.23 </a:t>
            </a:r>
            <a:r>
              <a:rPr lang="en-US" sz="1800" dirty="0">
                <a:latin typeface="Times New Roman" panose="02020603050405020304" pitchFamily="18" charset="0"/>
                <a:cs typeface="Times New Roman" panose="02020603050405020304" pitchFamily="18" charset="0"/>
              </a:rPr>
              <a:t>Power on &amp; off for the RF Module &amp; Push Button</a:t>
            </a:r>
            <a:endParaRPr lang="en-US" sz="1800" b="0" strike="noStrike" spc="-1" dirty="0">
              <a:solidFill>
                <a:srgbClr val="000000"/>
              </a:solidFill>
              <a:latin typeface="Times New Roman"/>
            </a:endParaRPr>
          </a:p>
        </p:txBody>
      </p:sp>
      <p:sp>
        <p:nvSpPr>
          <p:cNvPr id="2" name="AutoShape 2">
            <a:extLst>
              <a:ext uri="{FF2B5EF4-FFF2-40B4-BE49-F238E27FC236}">
                <a16:creationId xmlns:a16="http://schemas.microsoft.com/office/drawing/2014/main" id="{4F1D15CC-5673-D0E7-1A72-208ED10F4B4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 name="Picture 3">
            <a:extLst>
              <a:ext uri="{FF2B5EF4-FFF2-40B4-BE49-F238E27FC236}">
                <a16:creationId xmlns:a16="http://schemas.microsoft.com/office/drawing/2014/main" id="{E4584809-8421-E7C3-A544-11B5713D4E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4221564" y="-326665"/>
            <a:ext cx="4053672" cy="7206529"/>
          </a:xfrm>
          <a:prstGeom prst="rect">
            <a:avLst/>
          </a:prstGeom>
        </p:spPr>
      </p:pic>
    </p:spTree>
    <p:extLst>
      <p:ext uri="{BB962C8B-B14F-4D97-AF65-F5344CB8AC3E}">
        <p14:creationId xmlns:p14="http://schemas.microsoft.com/office/powerpoint/2010/main" val="30646860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3144116" y="6047507"/>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Implementation </a:t>
            </a:r>
            <a:r>
              <a:rPr lang="en-US" dirty="0">
                <a:latin typeface="Times New Roman" panose="02020603050405020304" pitchFamily="18" charset="0"/>
                <a:cs typeface="Times New Roman" panose="02020603050405020304" pitchFamily="18" charset="0"/>
              </a:rPr>
              <a:t>of code for Relay Module</a:t>
            </a:r>
            <a:endParaRPr lang="en-US" sz="1800" b="0" strike="noStrike" spc="-1" dirty="0">
              <a:solidFill>
                <a:srgbClr val="000000"/>
              </a:solidFill>
              <a:latin typeface="Times New Roman"/>
            </a:endParaRPr>
          </a:p>
        </p:txBody>
      </p:sp>
      <p:sp>
        <p:nvSpPr>
          <p:cNvPr id="2" name="AutoShape 2">
            <a:extLst>
              <a:ext uri="{FF2B5EF4-FFF2-40B4-BE49-F238E27FC236}">
                <a16:creationId xmlns:a16="http://schemas.microsoft.com/office/drawing/2014/main" id="{4F1D15CC-5673-D0E7-1A72-208ED10F4B4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6359DB69-6275-5173-8C07-0098BC201CD7}"/>
              </a:ext>
            </a:extLst>
          </p:cNvPr>
          <p:cNvPicPr>
            <a:picLocks noChangeAspect="1"/>
          </p:cNvPicPr>
          <p:nvPr/>
        </p:nvPicPr>
        <p:blipFill>
          <a:blip r:embed="rId2"/>
          <a:stretch>
            <a:fillRect/>
          </a:stretch>
        </p:blipFill>
        <p:spPr>
          <a:xfrm>
            <a:off x="3912680" y="1059872"/>
            <a:ext cx="4671440" cy="4977245"/>
          </a:xfrm>
          <a:prstGeom prst="rect">
            <a:avLst/>
          </a:prstGeom>
        </p:spPr>
      </p:pic>
    </p:spTree>
    <p:extLst>
      <p:ext uri="{BB962C8B-B14F-4D97-AF65-F5344CB8AC3E}">
        <p14:creationId xmlns:p14="http://schemas.microsoft.com/office/powerpoint/2010/main" val="35638912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pc="-1" dirty="0">
                <a:solidFill>
                  <a:srgbClr val="FFFFFF"/>
                </a:solidFill>
                <a:latin typeface="Times New Roman"/>
              </a:rPr>
              <a:t>Review-0 Comments</a:t>
            </a:r>
            <a:endParaRPr lang="en-US" sz="4400" b="0" strike="noStrike" spc="-1" dirty="0">
              <a:solidFill>
                <a:srgbClr val="000000"/>
              </a:solidFill>
              <a:latin typeface="Calibri"/>
            </a:endParaRPr>
          </a:p>
        </p:txBody>
      </p:sp>
      <p:sp>
        <p:nvSpPr>
          <p:cNvPr id="102" name="PlaceHolder 2"/>
          <p:cNvSpPr>
            <a:spLocks noGrp="1"/>
          </p:cNvSpPr>
          <p:nvPr>
            <p:ph/>
          </p:nvPr>
        </p:nvSpPr>
        <p:spPr>
          <a:xfrm>
            <a:off x="219105" y="1362751"/>
            <a:ext cx="11459520" cy="5075280"/>
          </a:xfrm>
          <a:prstGeom prst="rect">
            <a:avLst/>
          </a:prstGeom>
          <a:noFill/>
          <a:ln w="0">
            <a:noFill/>
          </a:ln>
        </p:spPr>
        <p:txBody>
          <a:bodyPr anchor="t">
            <a:normAutofit/>
          </a:bodyPr>
          <a:lstStyle/>
          <a:p>
            <a:pPr algn="just">
              <a:lnSpc>
                <a:spcPct val="90000"/>
              </a:lnSpc>
              <a:spcBef>
                <a:spcPts val="1001"/>
              </a:spcBef>
              <a:buClr>
                <a:srgbClr val="000000"/>
              </a:buClr>
              <a:buFont typeface="Wingdings" panose="05000000000000000000" pitchFamily="2" charset="2"/>
              <a:buChar char="Ø"/>
            </a:pPr>
            <a:r>
              <a:rPr lang="en-US" spc="-1" dirty="0">
                <a:solidFill>
                  <a:srgbClr val="000000"/>
                </a:solidFill>
                <a:latin typeface="Times New Roman"/>
              </a:rPr>
              <a:t>  Which type of material is used to design a stick?</a:t>
            </a:r>
          </a:p>
          <a:p>
            <a:pPr marL="457200" indent="-457200" algn="just">
              <a:lnSpc>
                <a:spcPct val="90000"/>
              </a:lnSpc>
              <a:spcBef>
                <a:spcPts val="1001"/>
              </a:spcBef>
              <a:buClr>
                <a:srgbClr val="000000"/>
              </a:buClr>
              <a:buFont typeface="Wingdings" charset="2"/>
              <a:buChar char=""/>
            </a:pPr>
            <a:endParaRPr lang="en-US" spc="-1" dirty="0">
              <a:solidFill>
                <a:srgbClr val="000000"/>
              </a:solidFill>
              <a:latin typeface="Times New Roman"/>
            </a:endParaRPr>
          </a:p>
          <a:p>
            <a:pPr marL="457200" indent="-457200" algn="just">
              <a:spcBef>
                <a:spcPts val="1001"/>
              </a:spcBef>
              <a:buClr>
                <a:srgbClr val="000000"/>
              </a:buClr>
              <a:buFont typeface="Wingdings" charset="2"/>
              <a:buChar char=""/>
            </a:pPr>
            <a:r>
              <a:rPr lang="en-US" sz="2800" b="0" strike="noStrike" spc="-1" dirty="0">
                <a:solidFill>
                  <a:srgbClr val="000000"/>
                </a:solidFill>
                <a:latin typeface="Times New Roman"/>
              </a:rPr>
              <a:t>Does the stick work, when fallen in a wet surface?</a:t>
            </a:r>
            <a:endParaRPr lang="en-US" spc="-1" dirty="0">
              <a:solidFill>
                <a:srgbClr val="000000"/>
              </a:solidFill>
              <a:latin typeface="Times New Roman"/>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Times New Roman"/>
            </a:endParaRPr>
          </a:p>
          <a:p>
            <a:pPr marL="457200" indent="-457200" algn="just">
              <a:lnSpc>
                <a:spcPct val="90000"/>
              </a:lnSpc>
              <a:spcBef>
                <a:spcPts val="1001"/>
              </a:spcBef>
              <a:buClr>
                <a:srgbClr val="000000"/>
              </a:buClr>
              <a:buFont typeface="Wingdings" charset="2"/>
              <a:buChar char=""/>
            </a:pPr>
            <a:r>
              <a:rPr lang="en-US" sz="2800" b="0" strike="noStrike" spc="-1" dirty="0">
                <a:solidFill>
                  <a:srgbClr val="000000"/>
                </a:solidFill>
                <a:latin typeface="Times New Roman"/>
              </a:rPr>
              <a:t>What is the minimum height of the stick?</a:t>
            </a:r>
          </a:p>
          <a:p>
            <a:pPr marL="457200" indent="-457200" algn="just">
              <a:lnSpc>
                <a:spcPct val="90000"/>
              </a:lnSpc>
              <a:spcBef>
                <a:spcPts val="1001"/>
              </a:spcBef>
              <a:buClr>
                <a:srgbClr val="000000"/>
              </a:buClr>
              <a:buFont typeface="Wingdings" charset="2"/>
              <a:buChar char=""/>
            </a:pPr>
            <a:endParaRPr lang="en-US" spc="-1" dirty="0">
              <a:solidFill>
                <a:srgbClr val="000000"/>
              </a:solidFill>
              <a:latin typeface="Times New Roman"/>
            </a:endParaRPr>
          </a:p>
          <a:p>
            <a:pPr marL="457200" indent="-457200" algn="just">
              <a:lnSpc>
                <a:spcPct val="90000"/>
              </a:lnSpc>
              <a:spcBef>
                <a:spcPts val="1001"/>
              </a:spcBef>
              <a:buClr>
                <a:srgbClr val="000000"/>
              </a:buClr>
              <a:buFont typeface="Wingdings" charset="2"/>
              <a:buChar char=""/>
            </a:pPr>
            <a:r>
              <a:rPr lang="en-US" spc="-1" dirty="0">
                <a:solidFill>
                  <a:srgbClr val="000000"/>
                </a:solidFill>
                <a:latin typeface="Times New Roman"/>
              </a:rPr>
              <a:t>Focus more on Literature Survey</a:t>
            </a:r>
            <a:endParaRPr lang="en-US" sz="2800" b="0" strike="noStrike" spc="-1" dirty="0">
              <a:solidFill>
                <a:srgbClr val="000000"/>
              </a:solidFill>
              <a:latin typeface="Times New Roman"/>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Times New Roman"/>
            </a:endParaRPr>
          </a:p>
          <a:p>
            <a:pPr marL="0" indent="0" algn="just">
              <a:lnSpc>
                <a:spcPct val="90000"/>
              </a:lnSpc>
              <a:spcBef>
                <a:spcPts val="1001"/>
              </a:spcBef>
              <a:buClr>
                <a:srgbClr val="000000"/>
              </a:buClr>
              <a:buNone/>
            </a:pPr>
            <a:endParaRPr lang="en-US" sz="2800" b="0" strike="noStrike" spc="-1" dirty="0">
              <a:solidFill>
                <a:srgbClr val="000000"/>
              </a:solidFill>
              <a:latin typeface="Times New Roman"/>
            </a:endParaRPr>
          </a:p>
        </p:txBody>
      </p:sp>
    </p:spTree>
    <p:extLst>
      <p:ext uri="{BB962C8B-B14F-4D97-AF65-F5344CB8AC3E}">
        <p14:creationId xmlns:p14="http://schemas.microsoft.com/office/powerpoint/2010/main" val="29811631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7073899" y="4608793"/>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1.24 GSM Module</a:t>
            </a:r>
            <a:endParaRPr lang="en-US" sz="1800" b="0" strike="noStrike" spc="-1" dirty="0">
              <a:solidFill>
                <a:srgbClr val="000000"/>
              </a:solidFill>
              <a:latin typeface="Times New Roman"/>
            </a:endParaRPr>
          </a:p>
        </p:txBody>
      </p:sp>
      <p:sp>
        <p:nvSpPr>
          <p:cNvPr id="5" name="Freeform 5">
            <a:extLst>
              <a:ext uri="{FF2B5EF4-FFF2-40B4-BE49-F238E27FC236}">
                <a16:creationId xmlns:a16="http://schemas.microsoft.com/office/drawing/2014/main" id="{F24A2FA2-91F7-5F35-EC25-165249019F37}"/>
              </a:ext>
            </a:extLst>
          </p:cNvPr>
          <p:cNvSpPr/>
          <p:nvPr/>
        </p:nvSpPr>
        <p:spPr>
          <a:xfrm>
            <a:off x="8453124" y="1073526"/>
            <a:ext cx="3450118" cy="3580077"/>
          </a:xfrm>
          <a:custGeom>
            <a:avLst/>
            <a:gdLst/>
            <a:ahLst/>
            <a:cxnLst/>
            <a:rect l="l" t="t" r="r" b="b"/>
            <a:pathLst>
              <a:path w="2891659" h="1927773">
                <a:moveTo>
                  <a:pt x="0" y="0"/>
                </a:moveTo>
                <a:lnTo>
                  <a:pt x="2891659" y="0"/>
                </a:lnTo>
                <a:lnTo>
                  <a:pt x="2891659" y="1927773"/>
                </a:lnTo>
                <a:lnTo>
                  <a:pt x="0" y="1927773"/>
                </a:lnTo>
                <a:lnTo>
                  <a:pt x="0" y="0"/>
                </a:lnTo>
                <a:close/>
              </a:path>
            </a:pathLst>
          </a:custGeom>
          <a:blipFill>
            <a:blip r:embed="rId2"/>
            <a:stretch>
              <a:fillRect/>
            </a:stretch>
          </a:blipFill>
        </p:spPr>
      </p:sp>
      <p:sp>
        <p:nvSpPr>
          <p:cNvPr id="9" name="TextBox 8">
            <a:extLst>
              <a:ext uri="{FF2B5EF4-FFF2-40B4-BE49-F238E27FC236}">
                <a16:creationId xmlns:a16="http://schemas.microsoft.com/office/drawing/2014/main" id="{2477B984-9A21-6B31-B8DD-E7E723824155}"/>
              </a:ext>
            </a:extLst>
          </p:cNvPr>
          <p:cNvSpPr txBox="1"/>
          <p:nvPr/>
        </p:nvSpPr>
        <p:spPr>
          <a:xfrm>
            <a:off x="621267" y="1717551"/>
            <a:ext cx="6729662" cy="3749424"/>
          </a:xfrm>
          <a:prstGeom prst="rect">
            <a:avLst/>
          </a:prstGeom>
          <a:noFill/>
        </p:spPr>
        <p:txBody>
          <a:bodyPr wrap="square">
            <a:spAutoFit/>
          </a:bodyPr>
          <a:lstStyle/>
          <a:p>
            <a:pPr algn="just">
              <a:lnSpc>
                <a:spcPct val="107000"/>
              </a:lnSpc>
              <a:spcAft>
                <a:spcPts val="800"/>
              </a:spcAft>
            </a:pPr>
            <a:r>
              <a:rPr lang="en-IN" sz="2800" kern="100" dirty="0">
                <a:effectLst/>
                <a:latin typeface="Times New Roman" panose="02020603050405020304" pitchFamily="18" charset="0"/>
                <a:ea typeface="Calibri" panose="020F0502020204030204" pitchFamily="34" charset="0"/>
                <a:cs typeface="Times New Roman" panose="02020603050405020304" pitchFamily="18" charset="0"/>
              </a:rPr>
              <a:t>The GSM(Global System for Mobile Communication) module is responsible for establishing and maintaining the communication link between the device and the GSM network. To notify family members  via SMS in the event of an emergency</a:t>
            </a:r>
            <a:r>
              <a:rPr lang="en-IN" sz="2800" kern="100" dirty="0">
                <a:latin typeface="Times New Roman" panose="02020603050405020304" pitchFamily="18" charset="0"/>
                <a:ea typeface="Calibri" panose="020F0502020204030204" pitchFamily="34" charset="0"/>
                <a:cs typeface="Times New Roman" panose="02020603050405020304" pitchFamily="18" charset="0"/>
              </a:rPr>
              <a:t>.</a:t>
            </a:r>
            <a:r>
              <a:rPr lang="en-IN" sz="2800" kern="100" dirty="0">
                <a:effectLst/>
                <a:latin typeface="Times New Roman" panose="02020603050405020304" pitchFamily="18" charset="0"/>
                <a:ea typeface="Calibri" panose="020F0502020204030204" pitchFamily="34" charset="0"/>
                <a:cs typeface="Times New Roman" panose="02020603050405020304" pitchFamily="18" charset="0"/>
              </a:rPr>
              <a:t> Both a cellular network and a SIM card are necessary for it to work.</a:t>
            </a:r>
          </a:p>
        </p:txBody>
      </p:sp>
    </p:spTree>
    <p:extLst>
      <p:ext uri="{BB962C8B-B14F-4D97-AF65-F5344CB8AC3E}">
        <p14:creationId xmlns:p14="http://schemas.microsoft.com/office/powerpoint/2010/main" val="15806609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7366847" y="4547435"/>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1.25 GPS Module</a:t>
            </a:r>
            <a:endParaRPr lang="en-US" sz="1800" b="0" strike="noStrike" spc="-1" dirty="0">
              <a:solidFill>
                <a:srgbClr val="000000"/>
              </a:solidFill>
              <a:latin typeface="Times New Roman"/>
            </a:endParaRPr>
          </a:p>
        </p:txBody>
      </p:sp>
      <p:sp>
        <p:nvSpPr>
          <p:cNvPr id="3" name="TextBox 2">
            <a:extLst>
              <a:ext uri="{FF2B5EF4-FFF2-40B4-BE49-F238E27FC236}">
                <a16:creationId xmlns:a16="http://schemas.microsoft.com/office/drawing/2014/main" id="{BF1528F3-EFC1-6EEA-CC34-797D0D067D73}"/>
              </a:ext>
            </a:extLst>
          </p:cNvPr>
          <p:cNvSpPr txBox="1"/>
          <p:nvPr/>
        </p:nvSpPr>
        <p:spPr>
          <a:xfrm>
            <a:off x="2927639" y="3285898"/>
            <a:ext cx="6208568" cy="369332"/>
          </a:xfrm>
          <a:prstGeom prst="rect">
            <a:avLst/>
          </a:prstGeom>
          <a:noFill/>
        </p:spPr>
        <p:txBody>
          <a:bodyPr wrap="square">
            <a:spAutoFit/>
          </a:bodyPr>
          <a:lstStyle/>
          <a:p>
            <a:endParaRPr lang="en-IN" dirty="0"/>
          </a:p>
        </p:txBody>
      </p:sp>
      <p:sp>
        <p:nvSpPr>
          <p:cNvPr id="2" name="Freeform 6">
            <a:extLst>
              <a:ext uri="{FF2B5EF4-FFF2-40B4-BE49-F238E27FC236}">
                <a16:creationId xmlns:a16="http://schemas.microsoft.com/office/drawing/2014/main" id="{5615F29D-57A9-16FE-A581-C38535ABD12A}"/>
              </a:ext>
            </a:extLst>
          </p:cNvPr>
          <p:cNvSpPr/>
          <p:nvPr/>
        </p:nvSpPr>
        <p:spPr>
          <a:xfrm>
            <a:off x="8445242" y="1314946"/>
            <a:ext cx="3665512" cy="3258639"/>
          </a:xfrm>
          <a:custGeom>
            <a:avLst/>
            <a:gdLst/>
            <a:ahLst/>
            <a:cxnLst/>
            <a:rect l="l" t="t" r="r" b="b"/>
            <a:pathLst>
              <a:path w="2966145" h="2314479">
                <a:moveTo>
                  <a:pt x="0" y="0"/>
                </a:moveTo>
                <a:lnTo>
                  <a:pt x="2966145" y="0"/>
                </a:lnTo>
                <a:lnTo>
                  <a:pt x="2966145" y="2314479"/>
                </a:lnTo>
                <a:lnTo>
                  <a:pt x="0" y="2314479"/>
                </a:lnTo>
                <a:lnTo>
                  <a:pt x="0" y="0"/>
                </a:lnTo>
                <a:close/>
              </a:path>
            </a:pathLst>
          </a:custGeom>
          <a:blipFill>
            <a:blip r:embed="rId2"/>
            <a:stretch>
              <a:fillRect t="-11736" b="-16419"/>
            </a:stretch>
          </a:blipFill>
        </p:spPr>
      </p:sp>
      <p:sp>
        <p:nvSpPr>
          <p:cNvPr id="9" name="TextBox 8">
            <a:extLst>
              <a:ext uri="{FF2B5EF4-FFF2-40B4-BE49-F238E27FC236}">
                <a16:creationId xmlns:a16="http://schemas.microsoft.com/office/drawing/2014/main" id="{6CCE3B3E-D0E7-5933-3897-FC1C2E08933F}"/>
              </a:ext>
            </a:extLst>
          </p:cNvPr>
          <p:cNvSpPr txBox="1"/>
          <p:nvPr/>
        </p:nvSpPr>
        <p:spPr>
          <a:xfrm>
            <a:off x="497586" y="1485405"/>
            <a:ext cx="7427214" cy="3970318"/>
          </a:xfrm>
          <a:prstGeom prst="rect">
            <a:avLst/>
          </a:prstGeom>
          <a:noFill/>
        </p:spPr>
        <p:txBody>
          <a:bodyPr wrap="square">
            <a:spAutoFit/>
          </a:bodyPr>
          <a:lstStyle/>
          <a:p>
            <a:pPr algn="just"/>
            <a:r>
              <a:rPr lang="en-US" sz="2800" dirty="0">
                <a:latin typeface="Times New Roman" panose="02020603050405020304" pitchFamily="18" charset="0"/>
                <a:cs typeface="Times New Roman" panose="02020603050405020304" pitchFamily="18" charset="0"/>
              </a:rPr>
              <a:t>GPS (Global Positioning System) is a satellite-based navigation system. It provides time and location-based information to a GPS receiver, located anywhere on or near the earth's surface. It  is used to give the blind person's location information to those who are concerned about them. It can send latitude, longitude, altitude, and time information to the Arduino Uno using serial communication.</a:t>
            </a:r>
          </a:p>
        </p:txBody>
      </p:sp>
    </p:spTree>
    <p:extLst>
      <p:ext uri="{BB962C8B-B14F-4D97-AF65-F5344CB8AC3E}">
        <p14:creationId xmlns:p14="http://schemas.microsoft.com/office/powerpoint/2010/main" val="8703763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3204079" y="6196374"/>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1.26 Circuit Diagram</a:t>
            </a:r>
            <a:endParaRPr lang="en-US" sz="1800" b="0" strike="noStrike" spc="-1" dirty="0">
              <a:solidFill>
                <a:srgbClr val="000000"/>
              </a:solidFill>
              <a:latin typeface="Times New Roman"/>
            </a:endParaRPr>
          </a:p>
        </p:txBody>
      </p:sp>
      <p:sp>
        <p:nvSpPr>
          <p:cNvPr id="3" name="TextBox 2">
            <a:extLst>
              <a:ext uri="{FF2B5EF4-FFF2-40B4-BE49-F238E27FC236}">
                <a16:creationId xmlns:a16="http://schemas.microsoft.com/office/drawing/2014/main" id="{BF1528F3-EFC1-6EEA-CC34-797D0D067D73}"/>
              </a:ext>
            </a:extLst>
          </p:cNvPr>
          <p:cNvSpPr txBox="1"/>
          <p:nvPr/>
        </p:nvSpPr>
        <p:spPr>
          <a:xfrm>
            <a:off x="2927639" y="3285898"/>
            <a:ext cx="6208568" cy="369332"/>
          </a:xfrm>
          <a:prstGeom prst="rect">
            <a:avLst/>
          </a:prstGeom>
          <a:noFill/>
        </p:spPr>
        <p:txBody>
          <a:bodyPr wrap="square">
            <a:spAutoFit/>
          </a:bodyPr>
          <a:lstStyle/>
          <a:p>
            <a:endParaRPr lang="en-IN" dirty="0"/>
          </a:p>
        </p:txBody>
      </p:sp>
      <p:pic>
        <p:nvPicPr>
          <p:cNvPr id="4" name="Picture 3">
            <a:extLst>
              <a:ext uri="{FF2B5EF4-FFF2-40B4-BE49-F238E27FC236}">
                <a16:creationId xmlns:a16="http://schemas.microsoft.com/office/drawing/2014/main" id="{1AED790D-8E34-4FA4-E22B-72BE6120EC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3797744" y="-687093"/>
            <a:ext cx="5000456" cy="8684646"/>
          </a:xfrm>
          <a:prstGeom prst="rect">
            <a:avLst/>
          </a:prstGeom>
        </p:spPr>
      </p:pic>
    </p:spTree>
    <p:extLst>
      <p:ext uri="{BB962C8B-B14F-4D97-AF65-F5344CB8AC3E}">
        <p14:creationId xmlns:p14="http://schemas.microsoft.com/office/powerpoint/2010/main" val="22246542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2776073" y="6245872"/>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z="1800" b="0" strike="noStrike" spc="-1" dirty="0">
                <a:solidFill>
                  <a:srgbClr val="000000"/>
                </a:solidFill>
                <a:latin typeface="Times New Roman"/>
              </a:rPr>
              <a:t>Implementation of code for GPS-GSM Module</a:t>
            </a:r>
          </a:p>
        </p:txBody>
      </p:sp>
      <p:sp>
        <p:nvSpPr>
          <p:cNvPr id="3" name="TextBox 2">
            <a:extLst>
              <a:ext uri="{FF2B5EF4-FFF2-40B4-BE49-F238E27FC236}">
                <a16:creationId xmlns:a16="http://schemas.microsoft.com/office/drawing/2014/main" id="{BF1528F3-EFC1-6EEA-CC34-797D0D067D73}"/>
              </a:ext>
            </a:extLst>
          </p:cNvPr>
          <p:cNvSpPr txBox="1"/>
          <p:nvPr/>
        </p:nvSpPr>
        <p:spPr>
          <a:xfrm>
            <a:off x="2927639" y="3285898"/>
            <a:ext cx="6208568" cy="369332"/>
          </a:xfrm>
          <a:prstGeom prst="rect">
            <a:avLst/>
          </a:prstGeom>
          <a:noFill/>
        </p:spPr>
        <p:txBody>
          <a:bodyPr wrap="square">
            <a:spAutoFit/>
          </a:bodyPr>
          <a:lstStyle/>
          <a:p>
            <a:endParaRPr lang="en-IN" dirty="0"/>
          </a:p>
        </p:txBody>
      </p:sp>
      <p:pic>
        <p:nvPicPr>
          <p:cNvPr id="5" name="Picture 4">
            <a:extLst>
              <a:ext uri="{FF2B5EF4-FFF2-40B4-BE49-F238E27FC236}">
                <a16:creationId xmlns:a16="http://schemas.microsoft.com/office/drawing/2014/main" id="{63022DD3-CACD-7E08-B1BF-E9E6EE6AB2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6073" y="1080760"/>
            <a:ext cx="7355525" cy="5202688"/>
          </a:xfrm>
          <a:prstGeom prst="rect">
            <a:avLst/>
          </a:prstGeom>
        </p:spPr>
      </p:pic>
    </p:spTree>
    <p:extLst>
      <p:ext uri="{BB962C8B-B14F-4D97-AF65-F5344CB8AC3E}">
        <p14:creationId xmlns:p14="http://schemas.microsoft.com/office/powerpoint/2010/main" val="4065935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3420489" y="6283448"/>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z="1800" b="0" strike="noStrike" spc="-1" dirty="0">
                <a:solidFill>
                  <a:srgbClr val="000000"/>
                </a:solidFill>
                <a:latin typeface="Times New Roman"/>
              </a:rPr>
              <a:t>Implementation of code for GPS-GSM Module</a:t>
            </a:r>
          </a:p>
        </p:txBody>
      </p:sp>
      <p:sp>
        <p:nvSpPr>
          <p:cNvPr id="3" name="TextBox 2">
            <a:extLst>
              <a:ext uri="{FF2B5EF4-FFF2-40B4-BE49-F238E27FC236}">
                <a16:creationId xmlns:a16="http://schemas.microsoft.com/office/drawing/2014/main" id="{BF1528F3-EFC1-6EEA-CC34-797D0D067D73}"/>
              </a:ext>
            </a:extLst>
          </p:cNvPr>
          <p:cNvSpPr txBox="1"/>
          <p:nvPr/>
        </p:nvSpPr>
        <p:spPr>
          <a:xfrm>
            <a:off x="2927639" y="3285898"/>
            <a:ext cx="6208568" cy="369332"/>
          </a:xfrm>
          <a:prstGeom prst="rect">
            <a:avLst/>
          </a:prstGeom>
          <a:noFill/>
        </p:spPr>
        <p:txBody>
          <a:bodyPr wrap="square">
            <a:spAutoFit/>
          </a:bodyPr>
          <a:lstStyle/>
          <a:p>
            <a:endParaRPr lang="en-IN" dirty="0"/>
          </a:p>
        </p:txBody>
      </p:sp>
      <p:pic>
        <p:nvPicPr>
          <p:cNvPr id="4" name="Picture 3">
            <a:extLst>
              <a:ext uri="{FF2B5EF4-FFF2-40B4-BE49-F238E27FC236}">
                <a16:creationId xmlns:a16="http://schemas.microsoft.com/office/drawing/2014/main" id="{18F0073D-90E7-0D4C-7734-18F201E40B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48818" y="1024022"/>
            <a:ext cx="5287389" cy="5287389"/>
          </a:xfrm>
          <a:prstGeom prst="rect">
            <a:avLst/>
          </a:prstGeom>
        </p:spPr>
      </p:pic>
    </p:spTree>
    <p:extLst>
      <p:ext uri="{BB962C8B-B14F-4D97-AF65-F5344CB8AC3E}">
        <p14:creationId xmlns:p14="http://schemas.microsoft.com/office/powerpoint/2010/main" val="36013835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rPr>
              <a:t>Design and implementation of </a:t>
            </a:r>
            <a:r>
              <a:rPr lang="en-US" sz="2800" spc="-1" dirty="0">
                <a:solidFill>
                  <a:srgbClr val="000000"/>
                </a:solidFill>
                <a:latin typeface="Times New Roman"/>
              </a:rPr>
              <a:t>second</a:t>
            </a:r>
            <a:r>
              <a:rPr lang="en-US" sz="2800" b="0" strike="noStrike" spc="-1" dirty="0">
                <a:solidFill>
                  <a:srgbClr val="000000"/>
                </a:solidFill>
                <a:latin typeface="Times New Roman"/>
              </a:rPr>
              <a:t> objective </a:t>
            </a:r>
            <a:endParaRPr lang="en-US" sz="2800" b="0" strike="noStrike" spc="-1" dirty="0">
              <a:solidFill>
                <a:srgbClr val="000000"/>
              </a:solidFill>
              <a:latin typeface="Calibri"/>
            </a:endParaRPr>
          </a:p>
        </p:txBody>
      </p:sp>
      <p:sp>
        <p:nvSpPr>
          <p:cNvPr id="6" name="TextBox 5">
            <a:extLst>
              <a:ext uri="{FF2B5EF4-FFF2-40B4-BE49-F238E27FC236}">
                <a16:creationId xmlns:a16="http://schemas.microsoft.com/office/drawing/2014/main" id="{BC2B434F-06D6-4FED-4728-A455659F6CD0}"/>
              </a:ext>
            </a:extLst>
          </p:cNvPr>
          <p:cNvSpPr txBox="1"/>
          <p:nvPr/>
        </p:nvSpPr>
        <p:spPr>
          <a:xfrm>
            <a:off x="3420489" y="6283448"/>
            <a:ext cx="6208568" cy="341632"/>
          </a:xfrm>
          <a:prstGeom prst="rect">
            <a:avLst/>
          </a:prstGeom>
          <a:noFill/>
        </p:spPr>
        <p:txBody>
          <a:bodyPr wrap="square">
            <a:spAutoFit/>
          </a:bodyPr>
          <a:lstStyle/>
          <a:p>
            <a:pPr marL="0" indent="0" algn="ctr">
              <a:lnSpc>
                <a:spcPct val="90000"/>
              </a:lnSpc>
              <a:spcBef>
                <a:spcPts val="1001"/>
              </a:spcBef>
              <a:buClr>
                <a:srgbClr val="000000"/>
              </a:buClr>
              <a:buNone/>
            </a:pPr>
            <a:r>
              <a:rPr lang="en-US" spc="-1" dirty="0">
                <a:solidFill>
                  <a:srgbClr val="000000"/>
                </a:solidFill>
                <a:latin typeface="Times New Roman" panose="02020603050405020304" pitchFamily="18" charset="0"/>
                <a:cs typeface="Times New Roman" panose="02020603050405020304" pitchFamily="18" charset="0"/>
              </a:rPr>
              <a:t>Fig 1.27 SMS Notification with GPS Location</a:t>
            </a:r>
            <a:endParaRPr lang="en-US" sz="1800" b="0" strike="noStrike" spc="-1" dirty="0">
              <a:solidFill>
                <a:srgbClr val="000000"/>
              </a:solidFill>
              <a:latin typeface="Times New Roman"/>
            </a:endParaRPr>
          </a:p>
        </p:txBody>
      </p:sp>
      <p:sp>
        <p:nvSpPr>
          <p:cNvPr id="3" name="TextBox 2">
            <a:extLst>
              <a:ext uri="{FF2B5EF4-FFF2-40B4-BE49-F238E27FC236}">
                <a16:creationId xmlns:a16="http://schemas.microsoft.com/office/drawing/2014/main" id="{BF1528F3-EFC1-6EEA-CC34-797D0D067D73}"/>
              </a:ext>
            </a:extLst>
          </p:cNvPr>
          <p:cNvSpPr txBox="1"/>
          <p:nvPr/>
        </p:nvSpPr>
        <p:spPr>
          <a:xfrm>
            <a:off x="2927639" y="3285898"/>
            <a:ext cx="6208568" cy="369332"/>
          </a:xfrm>
          <a:prstGeom prst="rect">
            <a:avLst/>
          </a:prstGeom>
          <a:noFill/>
        </p:spPr>
        <p:txBody>
          <a:bodyPr wrap="square">
            <a:spAutoFit/>
          </a:bodyPr>
          <a:lstStyle/>
          <a:p>
            <a:endParaRPr lang="en-IN" dirty="0"/>
          </a:p>
        </p:txBody>
      </p:sp>
      <p:pic>
        <p:nvPicPr>
          <p:cNvPr id="5" name="Picture 4">
            <a:extLst>
              <a:ext uri="{FF2B5EF4-FFF2-40B4-BE49-F238E27FC236}">
                <a16:creationId xmlns:a16="http://schemas.microsoft.com/office/drawing/2014/main" id="{481EBAC2-B028-898C-35D2-A58A92BFCD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92128" y="996770"/>
            <a:ext cx="2465290" cy="5286678"/>
          </a:xfrm>
          <a:prstGeom prst="rect">
            <a:avLst/>
          </a:prstGeom>
        </p:spPr>
      </p:pic>
    </p:spTree>
    <p:extLst>
      <p:ext uri="{BB962C8B-B14F-4D97-AF65-F5344CB8AC3E}">
        <p14:creationId xmlns:p14="http://schemas.microsoft.com/office/powerpoint/2010/main" val="18809585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rPr>
              <a:t> Reference</a:t>
            </a:r>
            <a:r>
              <a:rPr lang="en-US" sz="4400" b="0" strike="noStrike" spc="-1">
                <a:solidFill>
                  <a:srgbClr val="FFFFFF"/>
                </a:solidFill>
                <a:latin typeface="Times New Roman"/>
              </a:rPr>
              <a:t>s</a:t>
            </a:r>
            <a:endParaRPr lang="en-US" sz="4400" b="0" strike="noStrike" spc="-1">
              <a:solidFill>
                <a:srgbClr val="000000"/>
              </a:solidFill>
              <a:latin typeface="Calibri"/>
            </a:endParaRPr>
          </a:p>
        </p:txBody>
      </p:sp>
      <p:sp>
        <p:nvSpPr>
          <p:cNvPr id="112" name="PlaceHolder 2"/>
          <p:cNvSpPr>
            <a:spLocks noGrp="1"/>
          </p:cNvSpPr>
          <p:nvPr>
            <p:ph/>
          </p:nvPr>
        </p:nvSpPr>
        <p:spPr>
          <a:xfrm>
            <a:off x="189049" y="1097280"/>
            <a:ext cx="11778840" cy="5394600"/>
          </a:xfrm>
          <a:prstGeom prst="rect">
            <a:avLst/>
          </a:prstGeom>
          <a:noFill/>
          <a:ln w="0">
            <a:noFill/>
          </a:ln>
        </p:spPr>
        <p:txBody>
          <a:bodyPr anchor="t">
            <a:noAutofit/>
          </a:bodyPr>
          <a:lstStyle/>
          <a:p>
            <a:pPr marL="0" indent="0" algn="just">
              <a:lnSpc>
                <a:spcPct val="90000"/>
              </a:lnSpc>
              <a:spcBef>
                <a:spcPts val="1001"/>
              </a:spcBef>
              <a:buNone/>
              <a:tabLst>
                <a:tab pos="0" algn="l"/>
              </a:tabLst>
            </a:pPr>
            <a:r>
              <a:rPr lang="en-US" sz="2800" b="0" strike="noStrike" spc="-1" dirty="0">
                <a:solidFill>
                  <a:srgbClr val="000000"/>
                </a:solidFill>
                <a:latin typeface="Times New Roman"/>
              </a:rPr>
              <a:t>[1</a:t>
            </a:r>
            <a:r>
              <a:rPr lang="en-US" sz="2800" b="0" strike="noStrike" spc="-1" dirty="0">
                <a:solidFill>
                  <a:srgbClr val="000000"/>
                </a:solidFill>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Naiwrita</a:t>
            </a:r>
            <a:r>
              <a:rPr lang="en-IN" dirty="0">
                <a:latin typeface="Times New Roman" panose="02020603050405020304" pitchFamily="18" charset="0"/>
                <a:cs typeface="Times New Roman" panose="02020603050405020304" pitchFamily="18" charset="0"/>
              </a:rPr>
              <a:t> Dey, Ankita Paul, Pritha Ghosh, </a:t>
            </a:r>
            <a:r>
              <a:rPr lang="en-IN" dirty="0" err="1">
                <a:latin typeface="Times New Roman" panose="02020603050405020304" pitchFamily="18" charset="0"/>
                <a:cs typeface="Times New Roman" panose="02020603050405020304" pitchFamily="18" charset="0"/>
              </a:rPr>
              <a:t>Chandrama</a:t>
            </a:r>
            <a:r>
              <a:rPr lang="en-IN" dirty="0">
                <a:latin typeface="Times New Roman" panose="02020603050405020304" pitchFamily="18" charset="0"/>
                <a:cs typeface="Times New Roman" panose="02020603050405020304" pitchFamily="18" charset="0"/>
              </a:rPr>
              <a:t> Mukherjee, Rahul De,</a:t>
            </a:r>
          </a:p>
          <a:p>
            <a:pPr marL="0" indent="0" algn="just">
              <a:lnSpc>
                <a:spcPct val="90000"/>
              </a:lnSpc>
              <a:spcBef>
                <a:spcPts val="1001"/>
              </a:spcBef>
              <a:buNone/>
              <a:tabLst>
                <a:tab pos="0" algn="l"/>
              </a:tabLst>
            </a:pPr>
            <a:r>
              <a:rPr lang="en-IN" dirty="0">
                <a:latin typeface="Times New Roman" panose="02020603050405020304" pitchFamily="18" charset="0"/>
                <a:cs typeface="Times New Roman" panose="02020603050405020304" pitchFamily="18" charset="0"/>
              </a:rPr>
              <a:t>      </a:t>
            </a:r>
            <a:r>
              <a:rPr lang="en-US" sz="2800" b="0" strike="noStrike" spc="-1" dirty="0">
                <a:solidFill>
                  <a:srgbClr val="000000"/>
                </a:solidFill>
                <a:latin typeface="Times New Roman" panose="02020603050405020304" pitchFamily="18" charset="0"/>
                <a:cs typeface="Times New Roman" panose="02020603050405020304" pitchFamily="18" charset="0"/>
              </a:rPr>
              <a:t> </a:t>
            </a:r>
            <a:r>
              <a:rPr lang="en-US" sz="2800" b="0" strike="noStrike" spc="-1" dirty="0">
                <a:solidFill>
                  <a:srgbClr val="000000"/>
                </a:solidFill>
                <a:latin typeface="Times New Roman" panose="02020603050405020304" pitchFamily="18" charset="0"/>
                <a:cs typeface="Times New Roman" panose="02020603050405020304" pitchFamily="18" charset="0"/>
                <a:hlinkClick r:id="rId2"/>
              </a:rPr>
              <a:t>“</a:t>
            </a:r>
            <a:r>
              <a:rPr lang="en-IN" dirty="0">
                <a:latin typeface="Times New Roman" panose="02020603050405020304" pitchFamily="18" charset="0"/>
                <a:cs typeface="Times New Roman" panose="02020603050405020304" pitchFamily="18" charset="0"/>
                <a:hlinkClick r:id="rId2"/>
              </a:rPr>
              <a:t>Ultrasonic Sensor Based Smart Blind Stick</a:t>
            </a:r>
            <a:r>
              <a:rPr lang="en-US" sz="2800" b="0" strike="noStrike" spc="-1" dirty="0">
                <a:solidFill>
                  <a:srgbClr val="00000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International</a:t>
            </a:r>
          </a:p>
          <a:p>
            <a:pPr marL="0" indent="0" algn="just">
              <a:lnSpc>
                <a:spcPct val="90000"/>
              </a:lnSpc>
              <a:spcBef>
                <a:spcPts val="1001"/>
              </a:spcBef>
              <a:buNone/>
              <a:tabLst>
                <a:tab pos="0" algn="l"/>
              </a:tabLst>
            </a:pPr>
            <a:r>
              <a:rPr lang="en-IN" dirty="0">
                <a:latin typeface="Times New Roman" panose="02020603050405020304" pitchFamily="18" charset="0"/>
                <a:cs typeface="Times New Roman" panose="02020603050405020304" pitchFamily="18" charset="0"/>
              </a:rPr>
              <a:t>       Conference on Current Trends toward Converging Technologies,</a:t>
            </a:r>
          </a:p>
          <a:p>
            <a:pPr marL="0" indent="0" algn="just">
              <a:lnSpc>
                <a:spcPct val="90000"/>
              </a:lnSpc>
              <a:spcBef>
                <a:spcPts val="1001"/>
              </a:spcBef>
              <a:buNone/>
              <a:tabLst>
                <a:tab pos="0" algn="l"/>
              </a:tabLst>
            </a:pPr>
            <a:r>
              <a:rPr lang="en-IN" dirty="0">
                <a:latin typeface="Times New Roman" panose="02020603050405020304" pitchFamily="18" charset="0"/>
                <a:cs typeface="Times New Roman" panose="02020603050405020304" pitchFamily="18" charset="0"/>
              </a:rPr>
              <a:t>       Coimbatore, India</a:t>
            </a:r>
            <a:r>
              <a:rPr lang="en-US" sz="2800" b="0" strike="noStrike" spc="-1" dirty="0">
                <a:solidFill>
                  <a:srgbClr val="000000"/>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978-1-5386-3702-9/18 2018</a:t>
            </a:r>
            <a:r>
              <a:rPr lang="en-US" sz="2800" b="0" strike="noStrike" spc="-1" dirty="0">
                <a:solidFill>
                  <a:srgbClr val="000000"/>
                </a:solidFill>
                <a:latin typeface="Times New Roman" panose="02020603050405020304" pitchFamily="18" charset="0"/>
                <a:cs typeface="Times New Roman" panose="02020603050405020304" pitchFamily="18" charset="0"/>
              </a:rPr>
              <a:t>.</a:t>
            </a:r>
          </a:p>
          <a:p>
            <a:pPr marL="0" indent="0" algn="just">
              <a:lnSpc>
                <a:spcPct val="90000"/>
              </a:lnSpc>
              <a:spcBef>
                <a:spcPts val="1001"/>
              </a:spcBef>
              <a:buNone/>
              <a:tabLst>
                <a:tab pos="0" algn="l"/>
              </a:tabLst>
            </a:pPr>
            <a:endParaRPr lang="en-US" sz="2800" b="0" strike="noStrike" spc="-1" dirty="0">
              <a:solidFill>
                <a:srgbClr val="000000"/>
              </a:solidFill>
              <a:latin typeface="Times New Roman" panose="02020603050405020304" pitchFamily="18" charset="0"/>
              <a:cs typeface="Times New Roman" panose="02020603050405020304" pitchFamily="18" charset="0"/>
            </a:endParaRPr>
          </a:p>
          <a:p>
            <a:pPr marL="0" indent="0" algn="just">
              <a:lnSpc>
                <a:spcPct val="90000"/>
              </a:lnSpc>
              <a:spcBef>
                <a:spcPts val="1001"/>
              </a:spcBef>
              <a:buNone/>
              <a:tabLst>
                <a:tab pos="0" algn="l"/>
              </a:tabLst>
            </a:pPr>
            <a:r>
              <a:rPr lang="en-US" sz="2800" b="0" strike="noStrike" spc="-1" dirty="0">
                <a:solidFill>
                  <a:srgbClr val="000000"/>
                </a:solidFill>
                <a:latin typeface="Times New Roman"/>
              </a:rPr>
              <a:t>[2]. </a:t>
            </a:r>
            <a:r>
              <a:rPr lang="en-US" sz="2800" b="0" strike="noStrike" spc="-1" dirty="0" err="1">
                <a:solidFill>
                  <a:srgbClr val="000000"/>
                </a:solidFill>
                <a:latin typeface="Times New Roman"/>
              </a:rPr>
              <a:t>Md.Adil</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TaiyabaShadaka</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Rafa</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Jannatul</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Ferdoush</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Abir</a:t>
            </a:r>
            <a:r>
              <a:rPr lang="en-US" sz="2800" b="0" strike="noStrike" spc="-1" dirty="0">
                <a:solidFill>
                  <a:srgbClr val="000000"/>
                </a:solidFill>
                <a:latin typeface="Times New Roman"/>
              </a:rPr>
              <a:t> Mahmud, Abhijit</a:t>
            </a:r>
          </a:p>
          <a:p>
            <a:pPr marL="0" indent="0" algn="just">
              <a:lnSpc>
                <a:spcPct val="90000"/>
              </a:lnSpc>
              <a:spcBef>
                <a:spcPts val="1001"/>
              </a:spcBef>
              <a:buNone/>
              <a:tabLst>
                <a:tab pos="0" algn="l"/>
              </a:tabLst>
            </a:pPr>
            <a:r>
              <a:rPr lang="en-US" spc="-1" dirty="0">
                <a:solidFill>
                  <a:srgbClr val="000000"/>
                </a:solidFill>
                <a:latin typeface="Times New Roman"/>
              </a:rPr>
              <a:t>     </a:t>
            </a:r>
            <a:r>
              <a:rPr lang="en-US" sz="2800" b="0" strike="noStrike" spc="-1" dirty="0">
                <a:solidFill>
                  <a:srgbClr val="000000"/>
                </a:solidFill>
                <a:latin typeface="Times New Roman"/>
              </a:rPr>
              <a:t>  Pathak, “</a:t>
            </a:r>
            <a:r>
              <a:rPr lang="en-US" sz="2800" b="0" strike="noStrike" spc="-1" dirty="0">
                <a:solidFill>
                  <a:srgbClr val="000000"/>
                </a:solidFill>
                <a:latin typeface="Times New Roman"/>
                <a:hlinkClick r:id="rId3"/>
              </a:rPr>
              <a:t>An IoT based Voice Controlled Blind Stick to Guide Blind People</a:t>
            </a:r>
            <a:r>
              <a:rPr lang="en-US" sz="2800" b="0" strike="noStrike" spc="-1" dirty="0">
                <a:solidFill>
                  <a:srgbClr val="000000"/>
                </a:solidFill>
                <a:latin typeface="Times New Roman"/>
              </a:rPr>
              <a:t>”,</a:t>
            </a:r>
          </a:p>
          <a:p>
            <a:pPr marL="0" indent="0" algn="just">
              <a:lnSpc>
                <a:spcPct val="90000"/>
              </a:lnSpc>
              <a:spcBef>
                <a:spcPts val="1001"/>
              </a:spcBef>
              <a:buNone/>
              <a:tabLst>
                <a:tab pos="0" algn="l"/>
              </a:tabLst>
            </a:pPr>
            <a:r>
              <a:rPr lang="en-US" spc="-1" dirty="0">
                <a:solidFill>
                  <a:srgbClr val="000000"/>
                </a:solidFill>
                <a:latin typeface="Times New Roman"/>
              </a:rPr>
              <a:t>      </a:t>
            </a:r>
            <a:r>
              <a:rPr lang="en-US" sz="2800" b="0" strike="noStrike" spc="-1" dirty="0">
                <a:solidFill>
                  <a:srgbClr val="000000"/>
                </a:solidFill>
                <a:latin typeface="Times New Roman"/>
              </a:rPr>
              <a:t> International Journal of Engineering Inventions, Volume 9, Issue 1</a:t>
            </a:r>
          </a:p>
          <a:p>
            <a:pPr marL="0" indent="0" algn="just">
              <a:lnSpc>
                <a:spcPct val="90000"/>
              </a:lnSpc>
              <a:spcBef>
                <a:spcPts val="1001"/>
              </a:spcBef>
              <a:buNone/>
              <a:tabLst>
                <a:tab pos="0" algn="l"/>
              </a:tabLst>
            </a:pPr>
            <a:r>
              <a:rPr lang="en-US" spc="-1" dirty="0">
                <a:solidFill>
                  <a:srgbClr val="000000"/>
                </a:solidFill>
                <a:latin typeface="Times New Roman"/>
              </a:rPr>
              <a:t>       </a:t>
            </a:r>
            <a:r>
              <a:rPr lang="en-US" sz="2800" b="0" strike="noStrike" spc="-1" dirty="0">
                <a:solidFill>
                  <a:srgbClr val="000000"/>
                </a:solidFill>
                <a:latin typeface="Times New Roman"/>
              </a:rPr>
              <a:t>[Jan 2020].</a:t>
            </a:r>
          </a:p>
          <a:p>
            <a:pPr marL="0" indent="0" algn="just">
              <a:lnSpc>
                <a:spcPct val="90000"/>
              </a:lnSpc>
              <a:spcBef>
                <a:spcPts val="1001"/>
              </a:spcBef>
              <a:buNone/>
              <a:tabLst>
                <a:tab pos="0" algn="l"/>
              </a:tabLst>
            </a:pPr>
            <a:endParaRPr lang="en-US" sz="2800" b="0" strike="noStrike" spc="-1" dirty="0">
              <a:solidFill>
                <a:srgbClr val="000000"/>
              </a:solidFill>
              <a:latin typeface="Times New Roman"/>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rPr>
              <a:t> Reference</a:t>
            </a:r>
            <a:r>
              <a:rPr lang="en-US" sz="4400" b="0" strike="noStrike" spc="-1">
                <a:solidFill>
                  <a:srgbClr val="FFFFFF"/>
                </a:solidFill>
                <a:latin typeface="Times New Roman"/>
              </a:rPr>
              <a:t>s</a:t>
            </a:r>
            <a:endParaRPr lang="en-US" sz="4400" b="0" strike="noStrike" spc="-1">
              <a:solidFill>
                <a:srgbClr val="000000"/>
              </a:solidFill>
              <a:latin typeface="Calibri"/>
            </a:endParaRPr>
          </a:p>
        </p:txBody>
      </p:sp>
      <p:sp>
        <p:nvSpPr>
          <p:cNvPr id="112" name="PlaceHolder 2"/>
          <p:cNvSpPr>
            <a:spLocks noGrp="1"/>
          </p:cNvSpPr>
          <p:nvPr>
            <p:ph/>
          </p:nvPr>
        </p:nvSpPr>
        <p:spPr>
          <a:xfrm>
            <a:off x="179217" y="1097280"/>
            <a:ext cx="11778840" cy="5394600"/>
          </a:xfrm>
          <a:prstGeom prst="rect">
            <a:avLst/>
          </a:prstGeom>
          <a:noFill/>
          <a:ln w="0">
            <a:noFill/>
          </a:ln>
        </p:spPr>
        <p:txBody>
          <a:bodyPr anchor="t">
            <a:noAutofit/>
          </a:bodyPr>
          <a:lstStyle/>
          <a:p>
            <a:pPr marL="0" indent="0" algn="just">
              <a:lnSpc>
                <a:spcPct val="90000"/>
              </a:lnSpc>
              <a:spcBef>
                <a:spcPts val="1001"/>
              </a:spcBef>
              <a:buNone/>
              <a:tabLst>
                <a:tab pos="0" algn="l"/>
              </a:tabLst>
            </a:pPr>
            <a:r>
              <a:rPr lang="en-US" sz="2800" b="0" strike="noStrike" spc="-1" dirty="0">
                <a:solidFill>
                  <a:srgbClr val="000000"/>
                </a:solidFill>
                <a:latin typeface="Times New Roman"/>
              </a:rPr>
              <a:t>[</a:t>
            </a:r>
            <a:r>
              <a:rPr lang="en-US" spc="-1" dirty="0">
                <a:solidFill>
                  <a:srgbClr val="000000"/>
                </a:solidFill>
                <a:latin typeface="Times New Roman"/>
              </a:rPr>
              <a:t>3</a:t>
            </a:r>
            <a:r>
              <a:rPr lang="en-US" sz="2800" b="0" strike="noStrike" spc="-1" dirty="0">
                <a:solidFill>
                  <a:srgbClr val="000000"/>
                </a:solidFill>
                <a:latin typeface="Times New Roman" panose="02020603050405020304" pitchFamily="18" charset="0"/>
                <a:cs typeface="Times New Roman" panose="02020603050405020304" pitchFamily="18" charset="0"/>
              </a:rPr>
              <a:t>]. </a:t>
            </a:r>
            <a:r>
              <a:rPr lang="sv-SE" spc="-1" dirty="0">
                <a:solidFill>
                  <a:srgbClr val="000000"/>
                </a:solidFill>
                <a:latin typeface="Times New Roman"/>
              </a:rPr>
              <a:t>Somnath koley, Ravi Mishra, </a:t>
            </a:r>
            <a:r>
              <a:rPr lang="sv-SE" spc="-1" dirty="0">
                <a:solidFill>
                  <a:srgbClr val="0563C1"/>
                </a:solidFill>
                <a:latin typeface="Times New Roman"/>
                <a:hlinkClick r:id="rId2">
                  <a:extLst>
                    <a:ext uri="{A12FA001-AC4F-418D-AE19-62706E023703}">
                      <ahyp:hlinkClr xmlns:ahyp="http://schemas.microsoft.com/office/drawing/2018/hyperlinkcolor" val="tx"/>
                    </a:ext>
                  </a:extLst>
                </a:hlinkClick>
              </a:rPr>
              <a:t>”</a:t>
            </a:r>
            <a:r>
              <a:rPr lang="en-US" spc="-1" dirty="0">
                <a:solidFill>
                  <a:srgbClr val="0563C1"/>
                </a:solidFill>
                <a:latin typeface="Times New Roman"/>
                <a:hlinkClick r:id="rId2">
                  <a:extLst>
                    <a:ext uri="{A12FA001-AC4F-418D-AE19-62706E023703}">
                      <ahyp:hlinkClr xmlns:ahyp="http://schemas.microsoft.com/office/drawing/2018/hyperlinkcolor" val="tx"/>
                    </a:ext>
                  </a:extLst>
                </a:hlinkClick>
              </a:rPr>
              <a:t>Voice operated outdoor navigation system for</a:t>
            </a:r>
          </a:p>
          <a:p>
            <a:pPr marL="0" indent="0" algn="just">
              <a:lnSpc>
                <a:spcPct val="90000"/>
              </a:lnSpc>
              <a:spcBef>
                <a:spcPts val="1001"/>
              </a:spcBef>
              <a:buNone/>
              <a:tabLst>
                <a:tab pos="0" algn="l"/>
              </a:tabLst>
            </a:pPr>
            <a:r>
              <a:rPr lang="en-US" spc="-1" dirty="0">
                <a:solidFill>
                  <a:schemeClr val="bg1"/>
                </a:solidFill>
                <a:latin typeface="Times New Roman"/>
                <a:hlinkClick r:id="rId2">
                  <a:extLst>
                    <a:ext uri="{A12FA001-AC4F-418D-AE19-62706E023703}">
                      <ahyp:hlinkClr xmlns:ahyp="http://schemas.microsoft.com/office/drawing/2018/hyperlinkcolor" val="tx"/>
                    </a:ext>
                  </a:extLst>
                </a:hlinkClick>
              </a:rPr>
              <a:t>      </a:t>
            </a:r>
            <a:r>
              <a:rPr lang="en-US" spc="-1" dirty="0">
                <a:solidFill>
                  <a:srgbClr val="0563C1"/>
                </a:solidFill>
                <a:latin typeface="Times New Roman"/>
                <a:hlinkClick r:id="rId2">
                  <a:extLst>
                    <a:ext uri="{A12FA001-AC4F-418D-AE19-62706E023703}">
                      <ahyp:hlinkClr xmlns:ahyp="http://schemas.microsoft.com/office/drawing/2018/hyperlinkcolor" val="tx"/>
                    </a:ext>
                  </a:extLst>
                </a:hlinkClick>
              </a:rPr>
              <a:t> visually impaired persons</a:t>
            </a:r>
            <a:r>
              <a:rPr lang="sv-SE" spc="-1" dirty="0">
                <a:solidFill>
                  <a:srgbClr val="0563C1"/>
                </a:solidFill>
                <a:latin typeface="Times New Roman"/>
                <a:hlinkClick r:id="rId2">
                  <a:extLst>
                    <a:ext uri="{A12FA001-AC4F-418D-AE19-62706E023703}">
                      <ahyp:hlinkClr xmlns:ahyp="http://schemas.microsoft.com/office/drawing/2018/hyperlinkcolor" val="tx"/>
                    </a:ext>
                  </a:extLst>
                </a:hlinkClick>
              </a:rPr>
              <a:t>”</a:t>
            </a:r>
            <a:r>
              <a:rPr lang="sv-SE" spc="-1" dirty="0">
                <a:solidFill>
                  <a:srgbClr val="000000"/>
                </a:solidFill>
                <a:latin typeface="Times New Roman"/>
              </a:rPr>
              <a:t>, </a:t>
            </a:r>
            <a:r>
              <a:rPr lang="en-US" spc="-1" dirty="0">
                <a:solidFill>
                  <a:srgbClr val="000000"/>
                </a:solidFill>
                <a:latin typeface="Times New Roman"/>
              </a:rPr>
              <a:t>International Journal of Engineering Trends and</a:t>
            </a:r>
          </a:p>
          <a:p>
            <a:pPr marL="0" indent="0" algn="just">
              <a:lnSpc>
                <a:spcPct val="90000"/>
              </a:lnSpc>
              <a:spcBef>
                <a:spcPts val="1001"/>
              </a:spcBef>
              <a:buNone/>
              <a:tabLst>
                <a:tab pos="0" algn="l"/>
              </a:tabLst>
            </a:pPr>
            <a:r>
              <a:rPr lang="en-US" spc="-1" dirty="0">
                <a:solidFill>
                  <a:srgbClr val="000000"/>
                </a:solidFill>
                <a:latin typeface="Times New Roman"/>
              </a:rPr>
              <a:t>       Technology- Volume3Issue2- 2012.</a:t>
            </a:r>
          </a:p>
          <a:p>
            <a:pPr marL="0" indent="0" algn="just">
              <a:lnSpc>
                <a:spcPct val="90000"/>
              </a:lnSpc>
              <a:spcBef>
                <a:spcPts val="1001"/>
              </a:spcBef>
              <a:buNone/>
              <a:tabLst>
                <a:tab pos="0" algn="l"/>
              </a:tabLst>
            </a:pPr>
            <a:endParaRPr lang="en-US" spc="-1" dirty="0">
              <a:solidFill>
                <a:srgbClr val="000000"/>
              </a:solidFill>
              <a:latin typeface="Times New Roman"/>
            </a:endParaRPr>
          </a:p>
          <a:p>
            <a:pPr marL="0" indent="0" algn="just">
              <a:lnSpc>
                <a:spcPct val="90000"/>
              </a:lnSpc>
              <a:spcBef>
                <a:spcPts val="1001"/>
              </a:spcBef>
              <a:buNone/>
              <a:tabLst>
                <a:tab pos="0" algn="l"/>
              </a:tabLst>
            </a:pPr>
            <a:r>
              <a:rPr lang="en-US" spc="-1" dirty="0">
                <a:solidFill>
                  <a:srgbClr val="000000"/>
                </a:solidFill>
                <a:latin typeface="Times New Roman"/>
              </a:rPr>
              <a:t>[4]. Suraj </a:t>
            </a:r>
            <a:r>
              <a:rPr lang="en-US" spc="-1" dirty="0" err="1">
                <a:solidFill>
                  <a:srgbClr val="000000"/>
                </a:solidFill>
                <a:latin typeface="Times New Roman"/>
              </a:rPr>
              <a:t>Babhale</a:t>
            </a:r>
            <a:r>
              <a:rPr lang="en-US" spc="-1" dirty="0">
                <a:solidFill>
                  <a:srgbClr val="000000"/>
                </a:solidFill>
                <a:latin typeface="Times New Roman"/>
              </a:rPr>
              <a:t>, Pratiksha Bhagat, </a:t>
            </a:r>
            <a:r>
              <a:rPr lang="en-US" spc="-1" dirty="0" err="1">
                <a:solidFill>
                  <a:srgbClr val="000000"/>
                </a:solidFill>
                <a:latin typeface="Times New Roman"/>
              </a:rPr>
              <a:t>Nikhita</a:t>
            </a:r>
            <a:r>
              <a:rPr lang="en-US" spc="-1" dirty="0">
                <a:solidFill>
                  <a:srgbClr val="000000"/>
                </a:solidFill>
                <a:latin typeface="Times New Roman"/>
              </a:rPr>
              <a:t> </a:t>
            </a:r>
            <a:r>
              <a:rPr lang="en-US" spc="-1" dirty="0" err="1">
                <a:solidFill>
                  <a:srgbClr val="000000"/>
                </a:solidFill>
                <a:latin typeface="Times New Roman"/>
              </a:rPr>
              <a:t>Saharkar</a:t>
            </a:r>
            <a:r>
              <a:rPr lang="en-US" spc="-1" dirty="0">
                <a:solidFill>
                  <a:srgbClr val="000000"/>
                </a:solidFill>
                <a:latin typeface="Times New Roman"/>
              </a:rPr>
              <a:t>, Mayur </a:t>
            </a:r>
            <a:r>
              <a:rPr lang="en-US" spc="-1" dirty="0" err="1">
                <a:solidFill>
                  <a:srgbClr val="000000"/>
                </a:solidFill>
                <a:latin typeface="Times New Roman"/>
              </a:rPr>
              <a:t>Pillewan</a:t>
            </a:r>
            <a:r>
              <a:rPr lang="en-US" spc="-1" dirty="0">
                <a:solidFill>
                  <a:srgbClr val="000000"/>
                </a:solidFill>
                <a:latin typeface="Times New Roman"/>
              </a:rPr>
              <a:t>, Nikhil</a:t>
            </a:r>
          </a:p>
          <a:p>
            <a:pPr marL="0" indent="0" algn="just">
              <a:lnSpc>
                <a:spcPct val="90000"/>
              </a:lnSpc>
              <a:spcBef>
                <a:spcPts val="1001"/>
              </a:spcBef>
              <a:buNone/>
              <a:tabLst>
                <a:tab pos="0" algn="l"/>
              </a:tabLst>
            </a:pPr>
            <a:r>
              <a:rPr lang="en-US" spc="-1" dirty="0">
                <a:solidFill>
                  <a:srgbClr val="000000"/>
                </a:solidFill>
                <a:latin typeface="Times New Roman"/>
              </a:rPr>
              <a:t>       </a:t>
            </a:r>
            <a:r>
              <a:rPr lang="en-US" spc="-1" dirty="0" err="1">
                <a:solidFill>
                  <a:srgbClr val="000000"/>
                </a:solidFill>
                <a:latin typeface="Times New Roman"/>
              </a:rPr>
              <a:t>Rangari</a:t>
            </a:r>
            <a:r>
              <a:rPr lang="en-US" spc="-1" dirty="0">
                <a:solidFill>
                  <a:srgbClr val="000000"/>
                </a:solidFill>
                <a:latin typeface="Times New Roman"/>
              </a:rPr>
              <a:t>, V. N. </a:t>
            </a:r>
            <a:r>
              <a:rPr lang="en-US" spc="-1" dirty="0" err="1">
                <a:solidFill>
                  <a:srgbClr val="000000"/>
                </a:solidFill>
                <a:latin typeface="Times New Roman"/>
              </a:rPr>
              <a:t>Mahawadiwar</a:t>
            </a:r>
            <a:r>
              <a:rPr lang="en-US" spc="-1" dirty="0">
                <a:solidFill>
                  <a:srgbClr val="000000"/>
                </a:solidFill>
                <a:latin typeface="Times New Roman"/>
              </a:rPr>
              <a:t>, “</a:t>
            </a:r>
            <a:r>
              <a:rPr lang="en-US" spc="-1" dirty="0">
                <a:solidFill>
                  <a:srgbClr val="0563C1"/>
                </a:solidFill>
                <a:latin typeface="Times New Roman"/>
                <a:hlinkClick r:id="rId3">
                  <a:extLst>
                    <a:ext uri="{A12FA001-AC4F-418D-AE19-62706E023703}">
                      <ahyp:hlinkClr xmlns:ahyp="http://schemas.microsoft.com/office/drawing/2018/hyperlinkcolor" val="tx"/>
                    </a:ext>
                  </a:extLst>
                </a:hlinkClick>
              </a:rPr>
              <a:t>Implementation of Smart Stick for Blind and</a:t>
            </a:r>
          </a:p>
          <a:p>
            <a:pPr marL="0" indent="0" algn="just">
              <a:lnSpc>
                <a:spcPct val="90000"/>
              </a:lnSpc>
              <a:spcBef>
                <a:spcPts val="1001"/>
              </a:spcBef>
              <a:buNone/>
              <a:tabLst>
                <a:tab pos="0" algn="l"/>
              </a:tabLst>
            </a:pPr>
            <a:r>
              <a:rPr lang="en-US" spc="-1" dirty="0">
                <a:solidFill>
                  <a:schemeClr val="bg1"/>
                </a:solidFill>
                <a:latin typeface="Times New Roman"/>
                <a:hlinkClick r:id="rId3">
                  <a:extLst>
                    <a:ext uri="{A12FA001-AC4F-418D-AE19-62706E023703}">
                      <ahyp:hlinkClr xmlns:ahyp="http://schemas.microsoft.com/office/drawing/2018/hyperlinkcolor" val="tx"/>
                    </a:ext>
                  </a:extLst>
                </a:hlinkClick>
              </a:rPr>
              <a:t>      </a:t>
            </a:r>
            <a:r>
              <a:rPr lang="en-US" spc="-1" dirty="0">
                <a:solidFill>
                  <a:srgbClr val="0563C1"/>
                </a:solidFill>
                <a:latin typeface="Times New Roman"/>
                <a:hlinkClick r:id="rId3">
                  <a:extLst>
                    <a:ext uri="{A12FA001-AC4F-418D-AE19-62706E023703}">
                      <ahyp:hlinkClr xmlns:ahyp="http://schemas.microsoft.com/office/drawing/2018/hyperlinkcolor" val="tx"/>
                    </a:ext>
                  </a:extLst>
                </a:hlinkClick>
              </a:rPr>
              <a:t> Visually Impaired People using Arduino</a:t>
            </a:r>
            <a:r>
              <a:rPr lang="en-US" spc="-1" dirty="0">
                <a:solidFill>
                  <a:srgbClr val="000000"/>
                </a:solidFill>
                <a:latin typeface="Times New Roman"/>
              </a:rPr>
              <a:t>”, International Journal of</a:t>
            </a:r>
          </a:p>
          <a:p>
            <a:pPr marL="0" indent="0" algn="just">
              <a:lnSpc>
                <a:spcPct val="90000"/>
              </a:lnSpc>
              <a:spcBef>
                <a:spcPts val="1001"/>
              </a:spcBef>
              <a:buNone/>
              <a:tabLst>
                <a:tab pos="0" algn="l"/>
              </a:tabLst>
            </a:pPr>
            <a:r>
              <a:rPr lang="en-US" spc="-1" dirty="0">
                <a:solidFill>
                  <a:srgbClr val="000000"/>
                </a:solidFill>
                <a:latin typeface="Times New Roman"/>
              </a:rPr>
              <a:t>       Innovative Research in Science, Engineering and Technology, Volume 10,</a:t>
            </a:r>
          </a:p>
          <a:p>
            <a:pPr marL="0" indent="0" algn="just">
              <a:lnSpc>
                <a:spcPct val="90000"/>
              </a:lnSpc>
              <a:spcBef>
                <a:spcPts val="1001"/>
              </a:spcBef>
              <a:buNone/>
              <a:tabLst>
                <a:tab pos="0" algn="l"/>
              </a:tabLst>
            </a:pPr>
            <a:r>
              <a:rPr lang="en-US" spc="-1" dirty="0">
                <a:solidFill>
                  <a:srgbClr val="000000"/>
                </a:solidFill>
                <a:latin typeface="Times New Roman"/>
              </a:rPr>
              <a:t>       Issue 6, June 2021</a:t>
            </a:r>
            <a:endParaRPr lang="en-US" sz="2800" b="0" strike="noStrike" spc="-1" dirty="0">
              <a:solidFill>
                <a:srgbClr val="000000"/>
              </a:solidFill>
              <a:latin typeface="Times New Roman"/>
            </a:endParaRPr>
          </a:p>
          <a:p>
            <a:pPr marL="0" indent="0" algn="just">
              <a:lnSpc>
                <a:spcPct val="90000"/>
              </a:lnSpc>
              <a:spcBef>
                <a:spcPts val="1001"/>
              </a:spcBef>
              <a:buNone/>
              <a:tabLst>
                <a:tab pos="0" algn="l"/>
              </a:tabLst>
            </a:pPr>
            <a:endParaRPr lang="sv-SE" spc="-1" dirty="0">
              <a:solidFill>
                <a:srgbClr val="000000"/>
              </a:solidFill>
              <a:latin typeface="Times New Roman"/>
            </a:endParaRPr>
          </a:p>
          <a:p>
            <a:pPr marL="0" indent="0" algn="just">
              <a:lnSpc>
                <a:spcPct val="90000"/>
              </a:lnSpc>
              <a:spcBef>
                <a:spcPts val="1001"/>
              </a:spcBef>
              <a:buNone/>
              <a:tabLst>
                <a:tab pos="0" algn="l"/>
              </a:tabLst>
            </a:pPr>
            <a:endParaRPr lang="en-US" sz="2800" b="0" strike="noStrike" spc="-1" dirty="0">
              <a:solidFill>
                <a:srgbClr val="000000"/>
              </a:solidFill>
              <a:latin typeface="Times New Roman"/>
            </a:endParaRPr>
          </a:p>
          <a:p>
            <a:pPr marL="0" indent="0" algn="just">
              <a:lnSpc>
                <a:spcPct val="90000"/>
              </a:lnSpc>
              <a:spcBef>
                <a:spcPts val="1001"/>
              </a:spcBef>
              <a:buNone/>
              <a:tabLst>
                <a:tab pos="0" algn="l"/>
              </a:tabLst>
            </a:pPr>
            <a:r>
              <a:rPr lang="en-IN" dirty="0">
                <a:latin typeface="Times New Roman" panose="02020603050405020304" pitchFamily="18" charset="0"/>
                <a:cs typeface="Times New Roman" panose="02020603050405020304" pitchFamily="18" charset="0"/>
              </a:rPr>
              <a:t> </a:t>
            </a:r>
            <a:endParaRPr lang="en-US" sz="2800" b="0" strike="noStrike" spc="-1" dirty="0">
              <a:solidFill>
                <a:srgbClr val="000000"/>
              </a:solidFill>
              <a:latin typeface="Times New Roman"/>
            </a:endParaRPr>
          </a:p>
          <a:p>
            <a:pPr marL="0" indent="0" algn="just">
              <a:lnSpc>
                <a:spcPct val="90000"/>
              </a:lnSpc>
              <a:spcBef>
                <a:spcPts val="1001"/>
              </a:spcBef>
              <a:buNone/>
              <a:tabLst>
                <a:tab pos="0" algn="l"/>
              </a:tabLst>
            </a:pPr>
            <a:endParaRPr lang="en-US" sz="2800" b="0" strike="noStrike" spc="-1" dirty="0">
              <a:solidFill>
                <a:srgbClr val="000000"/>
              </a:solidFill>
              <a:latin typeface="Times New Roman"/>
            </a:endParaRPr>
          </a:p>
          <a:p>
            <a:pPr marL="0" indent="0" algn="just">
              <a:lnSpc>
                <a:spcPct val="90000"/>
              </a:lnSpc>
              <a:spcBef>
                <a:spcPts val="1001"/>
              </a:spcBef>
              <a:buNone/>
              <a:tabLst>
                <a:tab pos="0" algn="l"/>
              </a:tabLst>
            </a:pPr>
            <a:endParaRPr lang="en-US" sz="2800" b="0" strike="noStrike" spc="-1" dirty="0">
              <a:solidFill>
                <a:srgbClr val="000000"/>
              </a:solidFill>
              <a:latin typeface="Times New Roman"/>
            </a:endParaRPr>
          </a:p>
        </p:txBody>
      </p:sp>
    </p:spTree>
    <p:extLst>
      <p:ext uri="{BB962C8B-B14F-4D97-AF65-F5344CB8AC3E}">
        <p14:creationId xmlns:p14="http://schemas.microsoft.com/office/powerpoint/2010/main" val="4950916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rPr>
              <a:t> Reference</a:t>
            </a:r>
            <a:r>
              <a:rPr lang="en-US" sz="4400" b="0" strike="noStrike" spc="-1">
                <a:solidFill>
                  <a:srgbClr val="FFFFFF"/>
                </a:solidFill>
                <a:latin typeface="Times New Roman"/>
              </a:rPr>
              <a:t>s</a:t>
            </a:r>
            <a:endParaRPr lang="en-US" sz="4400" b="0" strike="noStrike" spc="-1">
              <a:solidFill>
                <a:srgbClr val="000000"/>
              </a:solidFill>
              <a:latin typeface="Calibri"/>
            </a:endParaRPr>
          </a:p>
        </p:txBody>
      </p:sp>
      <p:sp>
        <p:nvSpPr>
          <p:cNvPr id="112" name="PlaceHolder 2"/>
          <p:cNvSpPr>
            <a:spLocks noGrp="1"/>
          </p:cNvSpPr>
          <p:nvPr>
            <p:ph/>
          </p:nvPr>
        </p:nvSpPr>
        <p:spPr>
          <a:xfrm>
            <a:off x="179217" y="1097280"/>
            <a:ext cx="11778840" cy="5394600"/>
          </a:xfrm>
          <a:prstGeom prst="rect">
            <a:avLst/>
          </a:prstGeom>
          <a:noFill/>
          <a:ln w="0">
            <a:noFill/>
          </a:ln>
        </p:spPr>
        <p:txBody>
          <a:bodyPr anchor="t">
            <a:noAutofit/>
          </a:bodyPr>
          <a:lstStyle/>
          <a:p>
            <a:pPr marL="0" indent="0" algn="just">
              <a:lnSpc>
                <a:spcPct val="90000"/>
              </a:lnSpc>
              <a:spcBef>
                <a:spcPts val="1001"/>
              </a:spcBef>
              <a:buNone/>
              <a:tabLst>
                <a:tab pos="0" algn="l"/>
              </a:tabLst>
            </a:pPr>
            <a:r>
              <a:rPr lang="en-US" sz="2800" b="0" strike="noStrike" spc="-1" dirty="0">
                <a:solidFill>
                  <a:srgbClr val="000000"/>
                </a:solidFill>
                <a:latin typeface="Times New Roman"/>
              </a:rPr>
              <a:t>[</a:t>
            </a:r>
            <a:r>
              <a:rPr lang="en-US" spc="-1" dirty="0">
                <a:solidFill>
                  <a:srgbClr val="000000"/>
                </a:solidFill>
                <a:latin typeface="Times New Roman"/>
              </a:rPr>
              <a:t>5</a:t>
            </a:r>
            <a:r>
              <a:rPr lang="en-US" sz="2800" b="0" strike="noStrike" spc="-1" dirty="0">
                <a:solidFill>
                  <a:srgbClr val="000000"/>
                </a:solidFill>
                <a:latin typeface="Times New Roman" panose="02020603050405020304" pitchFamily="18" charset="0"/>
                <a:cs typeface="Times New Roman" panose="02020603050405020304" pitchFamily="18" charset="0"/>
              </a:rPr>
              <a:t>]. </a:t>
            </a:r>
            <a:r>
              <a:rPr lang="sv-SE" spc="-1" dirty="0">
                <a:solidFill>
                  <a:srgbClr val="000000"/>
                </a:solidFill>
                <a:latin typeface="Times New Roman"/>
              </a:rPr>
              <a:t>M. Ghana Shyam, Shravankumar G M, Ashabee, Kodal Ashwini, Ravi</a:t>
            </a:r>
          </a:p>
          <a:p>
            <a:pPr marL="0" indent="0" algn="just">
              <a:lnSpc>
                <a:spcPct val="90000"/>
              </a:lnSpc>
              <a:spcBef>
                <a:spcPts val="1001"/>
              </a:spcBef>
              <a:buNone/>
              <a:tabLst>
                <a:tab pos="0" algn="l"/>
              </a:tabLst>
            </a:pPr>
            <a:r>
              <a:rPr lang="sv-SE" spc="-1" dirty="0">
                <a:solidFill>
                  <a:srgbClr val="000000"/>
                </a:solidFill>
                <a:latin typeface="Times New Roman"/>
              </a:rPr>
              <a:t>       Kumar H M, ”</a:t>
            </a:r>
            <a:r>
              <a:rPr lang="en-US" spc="-1" dirty="0">
                <a:solidFill>
                  <a:srgbClr val="000000"/>
                </a:solidFill>
                <a:latin typeface="Times New Roman"/>
                <a:hlinkClick r:id="rId3"/>
              </a:rPr>
              <a:t>Blind guide stick using GPS and GSM module</a:t>
            </a:r>
            <a:r>
              <a:rPr lang="sv-SE" spc="-1" dirty="0">
                <a:solidFill>
                  <a:srgbClr val="000000"/>
                </a:solidFill>
                <a:latin typeface="Times New Roman"/>
              </a:rPr>
              <a:t>”,</a:t>
            </a:r>
            <a:r>
              <a:rPr lang="en-US" spc="-1" dirty="0">
                <a:solidFill>
                  <a:srgbClr val="000000"/>
                </a:solidFill>
                <a:latin typeface="Times New Roman"/>
              </a:rPr>
              <a:t> International</a:t>
            </a:r>
          </a:p>
          <a:p>
            <a:pPr marL="0" indent="0" algn="just">
              <a:lnSpc>
                <a:spcPct val="90000"/>
              </a:lnSpc>
              <a:spcBef>
                <a:spcPts val="1001"/>
              </a:spcBef>
              <a:buNone/>
              <a:tabLst>
                <a:tab pos="0" algn="l"/>
              </a:tabLst>
            </a:pPr>
            <a:r>
              <a:rPr lang="en-US" spc="-1" dirty="0">
                <a:solidFill>
                  <a:srgbClr val="000000"/>
                </a:solidFill>
                <a:latin typeface="Times New Roman"/>
              </a:rPr>
              <a:t>       Research Journal of Engineering and Technology Volume 7, Issue 6, June</a:t>
            </a:r>
          </a:p>
          <a:p>
            <a:pPr marL="0" indent="0" algn="just">
              <a:lnSpc>
                <a:spcPct val="90000"/>
              </a:lnSpc>
              <a:spcBef>
                <a:spcPts val="1001"/>
              </a:spcBef>
              <a:buNone/>
              <a:tabLst>
                <a:tab pos="0" algn="l"/>
              </a:tabLst>
            </a:pPr>
            <a:r>
              <a:rPr lang="en-US" spc="-1" dirty="0">
                <a:solidFill>
                  <a:srgbClr val="000000"/>
                </a:solidFill>
                <a:latin typeface="Times New Roman"/>
              </a:rPr>
              <a:t>       2020.</a:t>
            </a:r>
          </a:p>
          <a:p>
            <a:pPr marL="0" indent="0" algn="just">
              <a:lnSpc>
                <a:spcPct val="90000"/>
              </a:lnSpc>
              <a:spcBef>
                <a:spcPts val="1001"/>
              </a:spcBef>
              <a:buNone/>
              <a:tabLst>
                <a:tab pos="0" algn="l"/>
              </a:tabLst>
            </a:pPr>
            <a:endParaRPr lang="en-US" spc="-1" dirty="0">
              <a:solidFill>
                <a:srgbClr val="000000"/>
              </a:solidFill>
              <a:latin typeface="Times New Roman"/>
            </a:endParaRPr>
          </a:p>
          <a:p>
            <a:pPr marL="0" indent="0" algn="just">
              <a:lnSpc>
                <a:spcPct val="90000"/>
              </a:lnSpc>
              <a:spcBef>
                <a:spcPts val="1001"/>
              </a:spcBef>
              <a:buNone/>
              <a:tabLst>
                <a:tab pos="0" algn="l"/>
              </a:tabLst>
            </a:pPr>
            <a:r>
              <a:rPr lang="en-US" spc="-1" dirty="0">
                <a:solidFill>
                  <a:srgbClr val="000000"/>
                </a:solidFill>
                <a:latin typeface="Times New Roman"/>
              </a:rPr>
              <a:t>[6]. Ronak Panchal, Sneha </a:t>
            </a:r>
            <a:r>
              <a:rPr lang="en-US" spc="-1" dirty="0" err="1">
                <a:solidFill>
                  <a:srgbClr val="000000"/>
                </a:solidFill>
                <a:latin typeface="Times New Roman"/>
              </a:rPr>
              <a:t>Sankhe</a:t>
            </a:r>
            <a:r>
              <a:rPr lang="en-US" spc="-1" dirty="0">
                <a:solidFill>
                  <a:srgbClr val="000000"/>
                </a:solidFill>
                <a:latin typeface="Times New Roman"/>
              </a:rPr>
              <a:t>, Saad Khan, Vishal Singh, “</a:t>
            </a:r>
            <a:r>
              <a:rPr lang="en-US" spc="-1" dirty="0">
                <a:solidFill>
                  <a:srgbClr val="0563C1"/>
                </a:solidFill>
                <a:latin typeface="Times New Roman"/>
                <a:hlinkClick r:id="rId4">
                  <a:extLst>
                    <a:ext uri="{A12FA001-AC4F-418D-AE19-62706E023703}">
                      <ahyp:hlinkClr xmlns:ahyp="http://schemas.microsoft.com/office/drawing/2018/hyperlinkcolor" val="tx"/>
                    </a:ext>
                  </a:extLst>
                </a:hlinkClick>
              </a:rPr>
              <a:t>Blind Stick for</a:t>
            </a:r>
          </a:p>
          <a:p>
            <a:pPr marL="0" indent="0" algn="just">
              <a:lnSpc>
                <a:spcPct val="90000"/>
              </a:lnSpc>
              <a:spcBef>
                <a:spcPts val="1001"/>
              </a:spcBef>
              <a:buNone/>
              <a:tabLst>
                <a:tab pos="0" algn="l"/>
              </a:tabLst>
            </a:pPr>
            <a:r>
              <a:rPr lang="en-US" spc="-1" dirty="0">
                <a:solidFill>
                  <a:schemeClr val="bg1"/>
                </a:solidFill>
                <a:latin typeface="Times New Roman"/>
                <a:hlinkClick r:id="rId4">
                  <a:extLst>
                    <a:ext uri="{A12FA001-AC4F-418D-AE19-62706E023703}">
                      <ahyp:hlinkClr xmlns:ahyp="http://schemas.microsoft.com/office/drawing/2018/hyperlinkcolor" val="tx"/>
                    </a:ext>
                  </a:extLst>
                </a:hlinkClick>
              </a:rPr>
              <a:t>       </a:t>
            </a:r>
            <a:r>
              <a:rPr lang="en-US" spc="-1" dirty="0">
                <a:solidFill>
                  <a:srgbClr val="0563C1"/>
                </a:solidFill>
                <a:latin typeface="Times New Roman"/>
                <a:hlinkClick r:id="rId4">
                  <a:extLst>
                    <a:ext uri="{A12FA001-AC4F-418D-AE19-62706E023703}">
                      <ahyp:hlinkClr xmlns:ahyp="http://schemas.microsoft.com/office/drawing/2018/hyperlinkcolor" val="tx"/>
                    </a:ext>
                  </a:extLst>
                </a:hlinkClick>
              </a:rPr>
              <a:t>Visually Impaired People</a:t>
            </a:r>
            <a:r>
              <a:rPr lang="en-US" spc="-1" dirty="0">
                <a:solidFill>
                  <a:srgbClr val="000000"/>
                </a:solidFill>
                <a:latin typeface="Times New Roman"/>
              </a:rPr>
              <a:t>”, International Research Journal of Engineering</a:t>
            </a:r>
          </a:p>
          <a:p>
            <a:pPr marL="0" indent="0" algn="just">
              <a:lnSpc>
                <a:spcPct val="90000"/>
              </a:lnSpc>
              <a:spcBef>
                <a:spcPts val="1001"/>
              </a:spcBef>
              <a:buNone/>
              <a:tabLst>
                <a:tab pos="0" algn="l"/>
              </a:tabLst>
            </a:pPr>
            <a:r>
              <a:rPr lang="en-US" spc="-1" dirty="0">
                <a:solidFill>
                  <a:srgbClr val="000000"/>
                </a:solidFill>
                <a:latin typeface="Times New Roman"/>
              </a:rPr>
              <a:t>       and Technology Volume 8, Issue 5,  May 2021.</a:t>
            </a:r>
            <a:endParaRPr lang="sv-SE" spc="-1" dirty="0">
              <a:solidFill>
                <a:srgbClr val="000000"/>
              </a:solidFill>
              <a:latin typeface="Times New Roman"/>
            </a:endParaRPr>
          </a:p>
          <a:p>
            <a:pPr marL="0" indent="0" algn="just">
              <a:lnSpc>
                <a:spcPct val="90000"/>
              </a:lnSpc>
              <a:spcBef>
                <a:spcPts val="1001"/>
              </a:spcBef>
              <a:buNone/>
              <a:tabLst>
                <a:tab pos="0" algn="l"/>
              </a:tabLst>
            </a:pPr>
            <a:endParaRPr lang="en-US" sz="2800" b="0" strike="noStrike" spc="-1" dirty="0">
              <a:solidFill>
                <a:srgbClr val="000000"/>
              </a:solidFill>
              <a:latin typeface="Times New Roman"/>
            </a:endParaRPr>
          </a:p>
          <a:p>
            <a:pPr marL="0" indent="0" algn="just">
              <a:lnSpc>
                <a:spcPct val="90000"/>
              </a:lnSpc>
              <a:spcBef>
                <a:spcPts val="1001"/>
              </a:spcBef>
              <a:buNone/>
              <a:tabLst>
                <a:tab pos="0" algn="l"/>
              </a:tabLst>
            </a:pPr>
            <a:r>
              <a:rPr lang="en-IN" dirty="0">
                <a:latin typeface="Times New Roman" panose="02020603050405020304" pitchFamily="18" charset="0"/>
                <a:cs typeface="Times New Roman" panose="02020603050405020304" pitchFamily="18" charset="0"/>
              </a:rPr>
              <a:t> </a:t>
            </a:r>
            <a:endParaRPr lang="en-US" sz="2800" b="0" strike="noStrike" spc="-1" dirty="0">
              <a:solidFill>
                <a:srgbClr val="000000"/>
              </a:solidFill>
              <a:latin typeface="Times New Roman"/>
            </a:endParaRPr>
          </a:p>
          <a:p>
            <a:pPr marL="0" indent="0" algn="just">
              <a:lnSpc>
                <a:spcPct val="90000"/>
              </a:lnSpc>
              <a:spcBef>
                <a:spcPts val="1001"/>
              </a:spcBef>
              <a:buNone/>
              <a:tabLst>
                <a:tab pos="0" algn="l"/>
              </a:tabLst>
            </a:pPr>
            <a:endParaRPr lang="en-US" sz="2800" b="0" strike="noStrike" spc="-1" dirty="0">
              <a:solidFill>
                <a:srgbClr val="000000"/>
              </a:solidFill>
              <a:latin typeface="Times New Roman"/>
            </a:endParaRPr>
          </a:p>
          <a:p>
            <a:pPr marL="0" indent="0" algn="just">
              <a:lnSpc>
                <a:spcPct val="90000"/>
              </a:lnSpc>
              <a:spcBef>
                <a:spcPts val="1001"/>
              </a:spcBef>
              <a:buNone/>
              <a:tabLst>
                <a:tab pos="0" algn="l"/>
              </a:tabLst>
            </a:pPr>
            <a:endParaRPr lang="en-US" sz="2800" b="0" strike="noStrike" spc="-1" dirty="0">
              <a:solidFill>
                <a:srgbClr val="000000"/>
              </a:solidFill>
              <a:latin typeface="Times New Roman"/>
            </a:endParaRPr>
          </a:p>
        </p:txBody>
      </p:sp>
    </p:spTree>
    <p:extLst>
      <p:ext uri="{BB962C8B-B14F-4D97-AF65-F5344CB8AC3E}">
        <p14:creationId xmlns:p14="http://schemas.microsoft.com/office/powerpoint/2010/main" val="38795996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rPr>
              <a:t>Git Hub Dashboards of each student</a:t>
            </a:r>
            <a:endParaRPr lang="en-US" sz="4400" b="0" strike="noStrike" spc="-1">
              <a:solidFill>
                <a:srgbClr val="000000"/>
              </a:solidFill>
              <a:latin typeface="Calibri"/>
            </a:endParaRPr>
          </a:p>
        </p:txBody>
      </p:sp>
      <p:sp>
        <p:nvSpPr>
          <p:cNvPr id="4" name="TextBox 3">
            <a:extLst>
              <a:ext uri="{FF2B5EF4-FFF2-40B4-BE49-F238E27FC236}">
                <a16:creationId xmlns:a16="http://schemas.microsoft.com/office/drawing/2014/main" id="{A14E10BB-9D13-633A-3058-A0FD15B829F5}"/>
              </a:ext>
            </a:extLst>
          </p:cNvPr>
          <p:cNvSpPr txBox="1"/>
          <p:nvPr/>
        </p:nvSpPr>
        <p:spPr>
          <a:xfrm>
            <a:off x="394855" y="1184564"/>
            <a:ext cx="11180618" cy="523220"/>
          </a:xfrm>
          <a:prstGeom prst="rect">
            <a:avLst/>
          </a:prstGeom>
          <a:noFill/>
        </p:spPr>
        <p:txBody>
          <a:bodyPr wrap="square" rtlCol="0">
            <a:spAutoFit/>
          </a:bodyPr>
          <a:lstStyle/>
          <a:p>
            <a:r>
              <a:rPr lang="en-IN" sz="2800" dirty="0">
                <a:latin typeface="Times New Roman" panose="02020603050405020304"/>
                <a:cs typeface="Times New Roman" panose="02020603050405020304"/>
              </a:rPr>
              <a:t>Git Hub Link : </a:t>
            </a:r>
            <a:r>
              <a:rPr lang="en-IN" sz="2800" dirty="0">
                <a:solidFill>
                  <a:schemeClr val="accent1">
                    <a:lumMod val="75000"/>
                  </a:schemeClr>
                </a:solidFill>
                <a:latin typeface="Times New Roman" panose="02020603050405020304"/>
                <a:cs typeface="Times New Roman" panose="02020603050405020304"/>
                <a:hlinkClick r:id="rId3">
                  <a:extLst>
                    <a:ext uri="{A12FA001-AC4F-418D-AE19-62706E023703}">
                      <ahyp:hlinkClr xmlns:ahyp="http://schemas.microsoft.com/office/drawing/2018/hyperlinkcolor" val="tx"/>
                    </a:ext>
                  </a:extLst>
                </a:hlinkClick>
              </a:rPr>
              <a:t>https://github.com/204G1A0545/CSE-2020-24-Batch-A3.git</a:t>
            </a:r>
            <a:endParaRPr lang="en-IN" sz="2800" dirty="0">
              <a:solidFill>
                <a:schemeClr val="accent1">
                  <a:lumMod val="75000"/>
                </a:schemeClr>
              </a:solidFill>
              <a:latin typeface="Times New Roman" panose="02020603050405020304"/>
              <a:cs typeface="Times New Roman" panose="02020603050405020304"/>
            </a:endParaRPr>
          </a:p>
        </p:txBody>
      </p:sp>
      <p:pic>
        <p:nvPicPr>
          <p:cNvPr id="3" name="Picture 2">
            <a:extLst>
              <a:ext uri="{FF2B5EF4-FFF2-40B4-BE49-F238E27FC236}">
                <a16:creationId xmlns:a16="http://schemas.microsoft.com/office/drawing/2014/main" id="{C91F75BD-B4B6-08D3-EB17-AC9C66645F69}"/>
              </a:ext>
            </a:extLst>
          </p:cNvPr>
          <p:cNvPicPr>
            <a:picLocks noChangeAspect="1"/>
          </p:cNvPicPr>
          <p:nvPr/>
        </p:nvPicPr>
        <p:blipFill>
          <a:blip r:embed="rId4"/>
          <a:stretch>
            <a:fillRect/>
          </a:stretch>
        </p:blipFill>
        <p:spPr>
          <a:xfrm>
            <a:off x="509155" y="1944828"/>
            <a:ext cx="10879281" cy="431996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pc="-1" dirty="0">
                <a:solidFill>
                  <a:srgbClr val="FFFFFF"/>
                </a:solidFill>
                <a:latin typeface="Times New Roman"/>
              </a:rPr>
              <a:t>Review-0 Comments</a:t>
            </a:r>
            <a:endParaRPr lang="en-US" sz="4400" b="0" strike="noStrike" spc="-1" dirty="0">
              <a:solidFill>
                <a:srgbClr val="000000"/>
              </a:solidFill>
              <a:latin typeface="Calibri"/>
            </a:endParaRPr>
          </a:p>
        </p:txBody>
      </p:sp>
      <p:sp>
        <p:nvSpPr>
          <p:cNvPr id="102" name="PlaceHolder 2"/>
          <p:cNvSpPr>
            <a:spLocks noGrp="1"/>
          </p:cNvSpPr>
          <p:nvPr>
            <p:ph/>
          </p:nvPr>
        </p:nvSpPr>
        <p:spPr>
          <a:xfrm>
            <a:off x="203062" y="1218372"/>
            <a:ext cx="11459520" cy="5075280"/>
          </a:xfrm>
          <a:prstGeom prst="rect">
            <a:avLst/>
          </a:prstGeom>
          <a:noFill/>
          <a:ln w="0">
            <a:noFill/>
          </a:ln>
        </p:spPr>
        <p:txBody>
          <a:bodyPr anchor="t">
            <a:normAutofit lnSpcReduction="10000"/>
          </a:bodyPr>
          <a:lstStyle/>
          <a:p>
            <a:pPr algn="just">
              <a:lnSpc>
                <a:spcPct val="90000"/>
              </a:lnSpc>
              <a:spcBef>
                <a:spcPts val="1001"/>
              </a:spcBef>
              <a:buClr>
                <a:srgbClr val="000000"/>
              </a:buClr>
              <a:buFont typeface="Wingdings" panose="05000000000000000000" pitchFamily="2" charset="2"/>
              <a:buChar char="Ø"/>
            </a:pPr>
            <a:r>
              <a:rPr lang="en-US" spc="-1" dirty="0">
                <a:solidFill>
                  <a:srgbClr val="000000"/>
                </a:solidFill>
                <a:latin typeface="Times New Roman"/>
              </a:rPr>
              <a:t>Carbon fiber is a suitable material for making a blind stick. Carbon fiber stick have become increasingly popular for individuals with visual impairments due to their several advantages like Lightweight, Strength, Flexibility, Sensitivity, and Durability.</a:t>
            </a:r>
          </a:p>
          <a:p>
            <a:pPr algn="just">
              <a:lnSpc>
                <a:spcPct val="90000"/>
              </a:lnSpc>
              <a:spcBef>
                <a:spcPts val="1001"/>
              </a:spcBef>
              <a:buClr>
                <a:srgbClr val="000000"/>
              </a:buClr>
              <a:buFont typeface="Wingdings" panose="05000000000000000000" pitchFamily="2" charset="2"/>
              <a:buChar char="Ø"/>
            </a:pPr>
            <a:endParaRPr lang="en-US" spc="-1" dirty="0">
              <a:solidFill>
                <a:srgbClr val="000000"/>
              </a:solidFill>
              <a:latin typeface="Times New Roman"/>
            </a:endParaRPr>
          </a:p>
          <a:p>
            <a:pPr algn="just">
              <a:lnSpc>
                <a:spcPct val="90000"/>
              </a:lnSpc>
              <a:spcBef>
                <a:spcPts val="1001"/>
              </a:spcBef>
              <a:buClr>
                <a:srgbClr val="000000"/>
              </a:buClr>
              <a:buFont typeface="Wingdings" panose="05000000000000000000" pitchFamily="2" charset="2"/>
              <a:buChar char="Ø"/>
            </a:pPr>
            <a:r>
              <a:rPr lang="en-US" spc="-1" dirty="0">
                <a:solidFill>
                  <a:srgbClr val="000000"/>
                </a:solidFill>
                <a:latin typeface="Times New Roman"/>
              </a:rPr>
              <a:t>A white cane made from materials that are more water-resistant, such as carbon fiber, which is less prone to damage from moisture. These materials can withstand exposure to water better than some other materials. Cane covers can help provide better grip and protection for the stick on wet surfaces.</a:t>
            </a:r>
          </a:p>
          <a:p>
            <a:pPr algn="just">
              <a:lnSpc>
                <a:spcPct val="90000"/>
              </a:lnSpc>
              <a:spcBef>
                <a:spcPts val="1001"/>
              </a:spcBef>
              <a:buClr>
                <a:srgbClr val="000000"/>
              </a:buClr>
              <a:buFont typeface="Wingdings" panose="05000000000000000000" pitchFamily="2" charset="2"/>
              <a:buChar char="Ø"/>
            </a:pPr>
            <a:endParaRPr lang="en-US" sz="2800" b="0" strike="noStrike" spc="-1" dirty="0">
              <a:solidFill>
                <a:srgbClr val="000000"/>
              </a:solidFill>
              <a:latin typeface="Times New Roman"/>
            </a:endParaRPr>
          </a:p>
          <a:p>
            <a:pPr algn="just">
              <a:lnSpc>
                <a:spcPct val="90000"/>
              </a:lnSpc>
              <a:spcBef>
                <a:spcPts val="1001"/>
              </a:spcBef>
              <a:buClr>
                <a:srgbClr val="000000"/>
              </a:buClr>
              <a:buFont typeface="Wingdings" panose="05000000000000000000" pitchFamily="2" charset="2"/>
              <a:buChar char="Ø"/>
            </a:pPr>
            <a:r>
              <a:rPr lang="en-US" spc="-1" dirty="0">
                <a:solidFill>
                  <a:srgbClr val="000000"/>
                </a:solidFill>
                <a:latin typeface="Times New Roman"/>
              </a:rPr>
              <a:t>The minimum height of blind stick is 2.5 – 3.5 feet</a:t>
            </a:r>
            <a:endParaRPr lang="en-US" sz="2800" b="0" strike="noStrike" spc="-1" dirty="0">
              <a:solidFill>
                <a:srgbClr val="000000"/>
              </a:solidFill>
              <a:latin typeface="Times New Roman"/>
            </a:endParaRPr>
          </a:p>
          <a:p>
            <a:pPr algn="just">
              <a:lnSpc>
                <a:spcPct val="90000"/>
              </a:lnSpc>
              <a:spcBef>
                <a:spcPts val="1001"/>
              </a:spcBef>
              <a:buClr>
                <a:srgbClr val="000000"/>
              </a:buClr>
              <a:buFont typeface="Wingdings" panose="05000000000000000000" pitchFamily="2" charset="2"/>
              <a:buChar char="Ø"/>
            </a:pPr>
            <a:endParaRPr lang="en-US" sz="2800" b="0" strike="noStrike" spc="-1" dirty="0">
              <a:solidFill>
                <a:srgbClr val="000000"/>
              </a:solidFill>
              <a:latin typeface="Times New Roman"/>
            </a:endParaRPr>
          </a:p>
          <a:p>
            <a:pPr marL="0" indent="0" algn="just">
              <a:lnSpc>
                <a:spcPct val="90000"/>
              </a:lnSpc>
              <a:spcBef>
                <a:spcPts val="1001"/>
              </a:spcBef>
              <a:buClr>
                <a:srgbClr val="000000"/>
              </a:buClr>
              <a:buNone/>
            </a:pPr>
            <a:endParaRPr lang="en-US" sz="2800" b="0" strike="noStrike" spc="-1" dirty="0">
              <a:solidFill>
                <a:srgbClr val="000000"/>
              </a:solidFill>
              <a:latin typeface="Times New Roman"/>
            </a:endParaRPr>
          </a:p>
        </p:txBody>
      </p:sp>
    </p:spTree>
    <p:extLst>
      <p:ext uri="{BB962C8B-B14F-4D97-AF65-F5344CB8AC3E}">
        <p14:creationId xmlns:p14="http://schemas.microsoft.com/office/powerpoint/2010/main" val="19868107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Rectangle 1"/>
          <p:cNvSpPr/>
          <p:nvPr/>
        </p:nvSpPr>
        <p:spPr>
          <a:xfrm>
            <a:off x="2632680" y="2375640"/>
            <a:ext cx="6848640" cy="16549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7000"/>
              </a:lnSpc>
              <a:spcAft>
                <a:spcPts val="799"/>
              </a:spcAft>
            </a:pPr>
            <a:r>
              <a:rPr lang="en-US" sz="9600" b="0" i="1" strike="noStrike" spc="-1">
                <a:solidFill>
                  <a:srgbClr val="FF6600"/>
                </a:solidFill>
                <a:latin typeface="Times New Roman"/>
                <a:ea typeface="Calibri"/>
              </a:rPr>
              <a:t>Any Queries?</a:t>
            </a:r>
            <a:endParaRPr lang="en-IN" sz="96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pc="-1" dirty="0">
                <a:solidFill>
                  <a:srgbClr val="FFFFFF"/>
                </a:solidFill>
                <a:latin typeface="Times New Roman"/>
              </a:rPr>
              <a:t>Review-1 Comments</a:t>
            </a:r>
            <a:endParaRPr lang="en-US" sz="4400" b="0" strike="noStrike" spc="-1" dirty="0">
              <a:solidFill>
                <a:srgbClr val="000000"/>
              </a:solidFill>
              <a:latin typeface="Calibri"/>
            </a:endParaRPr>
          </a:p>
        </p:txBody>
      </p:sp>
      <p:sp>
        <p:nvSpPr>
          <p:cNvPr id="102" name="PlaceHolder 2"/>
          <p:cNvSpPr>
            <a:spLocks noGrp="1"/>
          </p:cNvSpPr>
          <p:nvPr>
            <p:ph/>
          </p:nvPr>
        </p:nvSpPr>
        <p:spPr>
          <a:xfrm>
            <a:off x="219105" y="1362751"/>
            <a:ext cx="11459520" cy="5075280"/>
          </a:xfrm>
          <a:prstGeom prst="rect">
            <a:avLst/>
          </a:prstGeom>
          <a:noFill/>
          <a:ln w="0">
            <a:noFill/>
          </a:ln>
        </p:spPr>
        <p:txBody>
          <a:bodyPr anchor="t">
            <a:normAutofit/>
          </a:bodyPr>
          <a:lstStyle/>
          <a:p>
            <a:pPr algn="just">
              <a:lnSpc>
                <a:spcPct val="90000"/>
              </a:lnSpc>
              <a:spcBef>
                <a:spcPts val="1001"/>
              </a:spcBef>
              <a:buClr>
                <a:srgbClr val="000000"/>
              </a:buClr>
              <a:buFont typeface="Wingdings" panose="05000000000000000000" pitchFamily="2" charset="2"/>
              <a:buChar char="Ø"/>
            </a:pPr>
            <a:r>
              <a:rPr lang="en-US" spc="-1" dirty="0">
                <a:solidFill>
                  <a:srgbClr val="000000"/>
                </a:solidFill>
                <a:latin typeface="Times New Roman"/>
              </a:rPr>
              <a:t>  How Ultrasonic sensor works when the object is in front of the Smart stick?</a:t>
            </a:r>
          </a:p>
          <a:p>
            <a:pPr marL="457200" indent="-457200" algn="just">
              <a:lnSpc>
                <a:spcPct val="90000"/>
              </a:lnSpc>
              <a:spcBef>
                <a:spcPts val="1001"/>
              </a:spcBef>
              <a:buClr>
                <a:srgbClr val="000000"/>
              </a:buClr>
              <a:buFont typeface="Wingdings" charset="2"/>
              <a:buChar char=""/>
            </a:pPr>
            <a:endParaRPr lang="en-US" spc="-1" dirty="0">
              <a:solidFill>
                <a:srgbClr val="000000"/>
              </a:solidFill>
              <a:latin typeface="Times New Roman"/>
            </a:endParaRPr>
          </a:p>
          <a:p>
            <a:pPr marL="457200" indent="-457200" algn="just">
              <a:lnSpc>
                <a:spcPct val="90000"/>
              </a:lnSpc>
              <a:spcBef>
                <a:spcPts val="1001"/>
              </a:spcBef>
              <a:buClr>
                <a:srgbClr val="000000"/>
              </a:buClr>
              <a:buFont typeface="Wingdings" charset="2"/>
              <a:buChar char=""/>
            </a:pPr>
            <a:r>
              <a:rPr lang="en-US" sz="2800" b="0" strike="noStrike" spc="-1" dirty="0">
                <a:solidFill>
                  <a:srgbClr val="000000"/>
                </a:solidFill>
                <a:latin typeface="Times New Roman"/>
              </a:rPr>
              <a:t>Why Solar panels are used?</a:t>
            </a:r>
          </a:p>
          <a:p>
            <a:pPr marL="0" indent="0" algn="just">
              <a:lnSpc>
                <a:spcPct val="90000"/>
              </a:lnSpc>
              <a:spcBef>
                <a:spcPts val="1001"/>
              </a:spcBef>
              <a:buClr>
                <a:srgbClr val="000000"/>
              </a:buClr>
              <a:buNone/>
            </a:pPr>
            <a:endParaRPr lang="en-US" sz="2800" b="0" strike="noStrike" spc="-1" dirty="0">
              <a:solidFill>
                <a:srgbClr val="000000"/>
              </a:solidFill>
              <a:latin typeface="Times New Roman"/>
            </a:endParaRPr>
          </a:p>
          <a:p>
            <a:pPr marL="0" indent="0" algn="just">
              <a:lnSpc>
                <a:spcPct val="90000"/>
              </a:lnSpc>
              <a:spcBef>
                <a:spcPts val="1001"/>
              </a:spcBef>
              <a:buClr>
                <a:srgbClr val="000000"/>
              </a:buClr>
              <a:buNone/>
            </a:pPr>
            <a:endParaRPr lang="en-US" sz="2800" b="0" strike="noStrike" spc="-1" dirty="0">
              <a:solidFill>
                <a:srgbClr val="000000"/>
              </a:solidFill>
              <a:latin typeface="Times New Roman"/>
            </a:endParaRPr>
          </a:p>
        </p:txBody>
      </p:sp>
    </p:spTree>
    <p:extLst>
      <p:ext uri="{BB962C8B-B14F-4D97-AF65-F5344CB8AC3E}">
        <p14:creationId xmlns:p14="http://schemas.microsoft.com/office/powerpoint/2010/main" val="2473122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pc="-1" dirty="0">
                <a:solidFill>
                  <a:srgbClr val="FFFFFF"/>
                </a:solidFill>
                <a:latin typeface="Times New Roman"/>
              </a:rPr>
              <a:t>Review-1 Comments</a:t>
            </a:r>
            <a:endParaRPr lang="en-US" sz="4400" b="0" strike="noStrike" spc="-1" dirty="0">
              <a:solidFill>
                <a:srgbClr val="000000"/>
              </a:solidFill>
              <a:latin typeface="Calibri"/>
            </a:endParaRPr>
          </a:p>
        </p:txBody>
      </p:sp>
      <p:sp>
        <p:nvSpPr>
          <p:cNvPr id="102" name="PlaceHolder 2"/>
          <p:cNvSpPr>
            <a:spLocks noGrp="1"/>
          </p:cNvSpPr>
          <p:nvPr>
            <p:ph/>
          </p:nvPr>
        </p:nvSpPr>
        <p:spPr>
          <a:xfrm>
            <a:off x="213453" y="1384626"/>
            <a:ext cx="11459520" cy="5075280"/>
          </a:xfrm>
          <a:prstGeom prst="rect">
            <a:avLst/>
          </a:prstGeom>
          <a:noFill/>
          <a:ln w="0">
            <a:noFill/>
          </a:ln>
        </p:spPr>
        <p:txBody>
          <a:bodyPr anchor="t">
            <a:normAutofit/>
          </a:bodyPr>
          <a:lstStyle/>
          <a:p>
            <a:pPr algn="just">
              <a:lnSpc>
                <a:spcPct val="90000"/>
              </a:lnSpc>
              <a:spcBef>
                <a:spcPts val="1001"/>
              </a:spcBef>
              <a:buClr>
                <a:srgbClr val="000000"/>
              </a:buClr>
              <a:buFont typeface="Wingdings" panose="05000000000000000000" pitchFamily="2" charset="2"/>
              <a:buChar char="Ø"/>
            </a:pPr>
            <a:r>
              <a:rPr lang="en-US" spc="-1" dirty="0">
                <a:solidFill>
                  <a:srgbClr val="000000"/>
                </a:solidFill>
                <a:latin typeface="Times New Roman"/>
              </a:rPr>
              <a:t>The ultrasonic sensor is used to detect obstacles in the path of the user. It emits high-frequency sound waves and measures the time taken for the waves to bounce back from objects in the vicinity. Based on this information, the device alerts the user about the presence of obstacles. </a:t>
            </a:r>
          </a:p>
          <a:p>
            <a:pPr marL="0" indent="0" algn="just">
              <a:lnSpc>
                <a:spcPct val="90000"/>
              </a:lnSpc>
              <a:spcBef>
                <a:spcPts val="1001"/>
              </a:spcBef>
              <a:buClr>
                <a:srgbClr val="000000"/>
              </a:buClr>
              <a:buNone/>
            </a:pPr>
            <a:endParaRPr lang="en-US" spc="-1" dirty="0">
              <a:solidFill>
                <a:srgbClr val="000000"/>
              </a:solidFill>
              <a:latin typeface="Times New Roman"/>
            </a:endParaRPr>
          </a:p>
          <a:p>
            <a:pPr algn="just">
              <a:lnSpc>
                <a:spcPct val="90000"/>
              </a:lnSpc>
              <a:spcBef>
                <a:spcPts val="1001"/>
              </a:spcBef>
              <a:buClr>
                <a:srgbClr val="000000"/>
              </a:buClr>
              <a:buFont typeface="Wingdings" panose="05000000000000000000" pitchFamily="2" charset="2"/>
              <a:buChar char="Ø"/>
            </a:pPr>
            <a:r>
              <a:rPr lang="en-US" spc="-1" dirty="0">
                <a:solidFill>
                  <a:srgbClr val="000000"/>
                </a:solidFill>
                <a:latin typeface="Times New Roman"/>
              </a:rPr>
              <a:t>The solar panels are used to provide power to the device. They can be used to recharge the battery during the day, ensuring that the device remains operational even in areas without access to a power source.</a:t>
            </a:r>
            <a:endParaRPr lang="en-US" sz="2800" b="0" strike="noStrike" spc="-1" dirty="0">
              <a:solidFill>
                <a:srgbClr val="000000"/>
              </a:solidFill>
              <a:latin typeface="Times New Roman"/>
            </a:endParaRPr>
          </a:p>
          <a:p>
            <a:pPr marL="0" indent="0" algn="just">
              <a:lnSpc>
                <a:spcPct val="90000"/>
              </a:lnSpc>
              <a:spcBef>
                <a:spcPts val="1001"/>
              </a:spcBef>
              <a:buClr>
                <a:srgbClr val="000000"/>
              </a:buClr>
              <a:buNone/>
            </a:pPr>
            <a:endParaRPr lang="en-US" sz="2800" b="0" strike="noStrike" spc="-1" dirty="0">
              <a:solidFill>
                <a:srgbClr val="000000"/>
              </a:solidFill>
              <a:latin typeface="Times New Roman"/>
            </a:endParaRPr>
          </a:p>
          <a:p>
            <a:pPr marL="0" indent="0" algn="just">
              <a:lnSpc>
                <a:spcPct val="90000"/>
              </a:lnSpc>
              <a:spcBef>
                <a:spcPts val="1001"/>
              </a:spcBef>
              <a:buClr>
                <a:srgbClr val="000000"/>
              </a:buClr>
              <a:buNone/>
            </a:pPr>
            <a:endParaRPr lang="en-US" sz="2800" b="0" strike="noStrike" spc="-1" dirty="0">
              <a:solidFill>
                <a:srgbClr val="000000"/>
              </a:solidFill>
              <a:latin typeface="Times New Roman"/>
            </a:endParaRPr>
          </a:p>
        </p:txBody>
      </p:sp>
    </p:spTree>
    <p:extLst>
      <p:ext uri="{BB962C8B-B14F-4D97-AF65-F5344CB8AC3E}">
        <p14:creationId xmlns:p14="http://schemas.microsoft.com/office/powerpoint/2010/main" val="2891500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a:solidFill>
                  <a:srgbClr val="FFFFFF"/>
                </a:solidFill>
                <a:latin typeface="Times New Roman"/>
              </a:rPr>
              <a:t>Problem Statement</a:t>
            </a:r>
            <a:endParaRPr lang="en-US" sz="4400" b="0" strike="noStrike" spc="-1" dirty="0">
              <a:solidFill>
                <a:srgbClr val="000000"/>
              </a:solidFill>
              <a:latin typeface="Calibri"/>
            </a:endParaRPr>
          </a:p>
        </p:txBody>
      </p:sp>
      <p:sp>
        <p:nvSpPr>
          <p:cNvPr id="102" name="PlaceHolder 2"/>
          <p:cNvSpPr>
            <a:spLocks noGrp="1"/>
          </p:cNvSpPr>
          <p:nvPr>
            <p:ph/>
          </p:nvPr>
        </p:nvSpPr>
        <p:spPr>
          <a:xfrm>
            <a:off x="219105" y="1362751"/>
            <a:ext cx="11459520" cy="5075280"/>
          </a:xfrm>
          <a:prstGeom prst="rect">
            <a:avLst/>
          </a:prstGeom>
          <a:noFill/>
          <a:ln w="0">
            <a:noFill/>
          </a:ln>
        </p:spPr>
        <p:txBody>
          <a:bodyPr anchor="t">
            <a:normAutofit/>
          </a:bodyPr>
          <a:lstStyle/>
          <a:p>
            <a:pPr marL="457200" indent="-457200" algn="just">
              <a:lnSpc>
                <a:spcPct val="90000"/>
              </a:lnSpc>
              <a:spcBef>
                <a:spcPts val="1001"/>
              </a:spcBef>
              <a:buClr>
                <a:srgbClr val="000000"/>
              </a:buClr>
              <a:buFont typeface="Wingdings" charset="2"/>
              <a:buChar char=""/>
            </a:pPr>
            <a:r>
              <a:rPr lang="en-US" sz="2800" b="0" strike="noStrike" spc="-1" dirty="0">
                <a:solidFill>
                  <a:srgbClr val="000000"/>
                </a:solidFill>
                <a:latin typeface="Times New Roman"/>
              </a:rPr>
              <a:t>Blind persons always struggle with their daily tasks since they are unable to see even a single thing.</a:t>
            </a:r>
          </a:p>
          <a:p>
            <a:pPr marL="0" indent="0" algn="just">
              <a:lnSpc>
                <a:spcPct val="90000"/>
              </a:lnSpc>
              <a:spcBef>
                <a:spcPts val="1001"/>
              </a:spcBef>
              <a:buClr>
                <a:srgbClr val="000000"/>
              </a:buClr>
              <a:buNone/>
            </a:pPr>
            <a:endParaRPr lang="en-US" sz="2800" b="0" strike="noStrike" spc="-1" dirty="0">
              <a:solidFill>
                <a:srgbClr val="000000"/>
              </a:solidFill>
              <a:latin typeface="Times New Roman"/>
            </a:endParaRPr>
          </a:p>
          <a:p>
            <a:pPr marL="457200" indent="-457200" algn="just">
              <a:lnSpc>
                <a:spcPct val="90000"/>
              </a:lnSpc>
              <a:spcBef>
                <a:spcPts val="1001"/>
              </a:spcBef>
              <a:buClr>
                <a:srgbClr val="000000"/>
              </a:buClr>
              <a:buFont typeface="Wingdings" charset="2"/>
              <a:buChar char=""/>
            </a:pPr>
            <a:r>
              <a:rPr lang="en-US" sz="2800" b="0" strike="noStrike" spc="-1" dirty="0">
                <a:solidFill>
                  <a:srgbClr val="000000"/>
                </a:solidFill>
                <a:latin typeface="Times New Roman"/>
              </a:rPr>
              <a:t>When using a standard blind stick, blind persons have trouble recognizing stairs and obstacles surrounded by them.  </a:t>
            </a:r>
          </a:p>
          <a:p>
            <a:pPr marL="0" indent="0" algn="just">
              <a:lnSpc>
                <a:spcPct val="90000"/>
              </a:lnSpc>
              <a:spcBef>
                <a:spcPts val="1001"/>
              </a:spcBef>
              <a:buClr>
                <a:srgbClr val="000000"/>
              </a:buClr>
              <a:buNone/>
            </a:pPr>
            <a:endParaRPr lang="en-US" sz="2800" b="0" strike="noStrike" spc="-1" dirty="0">
              <a:solidFill>
                <a:srgbClr val="000000"/>
              </a:solidFill>
              <a:latin typeface="Times New Roman"/>
            </a:endParaRPr>
          </a:p>
          <a:p>
            <a:pPr marL="457200" indent="-457200" algn="just">
              <a:lnSpc>
                <a:spcPct val="90000"/>
              </a:lnSpc>
              <a:spcBef>
                <a:spcPts val="1001"/>
              </a:spcBef>
              <a:buClr>
                <a:srgbClr val="000000"/>
              </a:buClr>
              <a:buFont typeface="Wingdings" charset="2"/>
              <a:buChar char=""/>
            </a:pPr>
            <a:r>
              <a:rPr lang="en-US" spc="-1" dirty="0">
                <a:solidFill>
                  <a:srgbClr val="000000"/>
                </a:solidFill>
                <a:latin typeface="Times New Roman"/>
              </a:rPr>
              <a:t>By making the use of</a:t>
            </a:r>
            <a:r>
              <a:rPr lang="en-US" sz="2800" b="0" strike="noStrike" spc="-1" dirty="0">
                <a:solidFill>
                  <a:srgbClr val="000000"/>
                </a:solidFill>
                <a:latin typeface="Times New Roman"/>
              </a:rPr>
              <a:t> smart blind stick, we can hear alert noises to identify stairs and obstacles.</a:t>
            </a: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0" y="232920"/>
            <a:ext cx="12191760" cy="71460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a:solidFill>
                  <a:srgbClr val="FFFFFF"/>
                </a:solidFill>
                <a:latin typeface="Times New Roman"/>
              </a:rPr>
              <a:t>Objectives of Project</a:t>
            </a:r>
            <a:endParaRPr lang="en-US" sz="4400" b="0" strike="noStrike" spc="-1">
              <a:solidFill>
                <a:srgbClr val="000000"/>
              </a:solidFill>
              <a:latin typeface="Calibri"/>
            </a:endParaRPr>
          </a:p>
        </p:txBody>
      </p:sp>
      <p:sp>
        <p:nvSpPr>
          <p:cNvPr id="104" name="PlaceHolder 2"/>
          <p:cNvSpPr>
            <a:spLocks noGrp="1"/>
          </p:cNvSpPr>
          <p:nvPr>
            <p:ph/>
          </p:nvPr>
        </p:nvSpPr>
        <p:spPr>
          <a:xfrm>
            <a:off x="206460" y="1615060"/>
            <a:ext cx="11778840" cy="5394600"/>
          </a:xfrm>
          <a:prstGeom prst="rect">
            <a:avLst/>
          </a:prstGeom>
          <a:noFill/>
          <a:ln w="0">
            <a:noFill/>
          </a:ln>
        </p:spPr>
        <p:txBody>
          <a:bodyPr anchor="t">
            <a:normAutofit/>
          </a:bodyPr>
          <a:lstStyle/>
          <a:p>
            <a:pPr algn="just">
              <a:lnSpc>
                <a:spcPct val="90000"/>
              </a:lnSpc>
              <a:spcBef>
                <a:spcPts val="1001"/>
              </a:spcBef>
              <a:tabLst>
                <a:tab pos="0" algn="l"/>
              </a:tabLst>
            </a:pPr>
            <a:r>
              <a:rPr lang="en-US" b="1" spc="-1" dirty="0">
                <a:solidFill>
                  <a:srgbClr val="000000"/>
                </a:solidFill>
                <a:latin typeface="Times New Roman"/>
              </a:rPr>
              <a:t>Research Objective-1:</a:t>
            </a:r>
            <a:r>
              <a:rPr lang="en-US" spc="-1" dirty="0">
                <a:solidFill>
                  <a:srgbClr val="000000"/>
                </a:solidFill>
                <a:latin typeface="Times New Roman"/>
              </a:rPr>
              <a:t>T</a:t>
            </a:r>
            <a:r>
              <a:rPr lang="en-US" sz="2800" b="0" strike="noStrike" spc="-1" dirty="0">
                <a:solidFill>
                  <a:srgbClr val="000000"/>
                </a:solidFill>
                <a:latin typeface="Times New Roman"/>
              </a:rPr>
              <a:t>o develop a model that will enable blind persons to navigate both familiar and unfamiliar places without the use of guides. To alarm the user through vibration to determine the obstacles direction sources.</a:t>
            </a:r>
          </a:p>
          <a:p>
            <a:pPr marL="0" indent="0" algn="just">
              <a:lnSpc>
                <a:spcPct val="90000"/>
              </a:lnSpc>
              <a:spcBef>
                <a:spcPts val="1001"/>
              </a:spcBef>
              <a:buNone/>
              <a:tabLst>
                <a:tab pos="0" algn="l"/>
              </a:tabLst>
            </a:pPr>
            <a:endParaRPr lang="en-US" sz="2800" b="0" strike="noStrike" spc="-1" dirty="0">
              <a:solidFill>
                <a:srgbClr val="000000"/>
              </a:solidFill>
              <a:latin typeface="Times New Roman"/>
            </a:endParaRPr>
          </a:p>
          <a:p>
            <a:pPr algn="just">
              <a:lnSpc>
                <a:spcPct val="90000"/>
              </a:lnSpc>
              <a:spcBef>
                <a:spcPts val="1001"/>
              </a:spcBef>
              <a:tabLst>
                <a:tab pos="0" algn="l"/>
              </a:tabLst>
            </a:pPr>
            <a:r>
              <a:rPr lang="en-US" b="1" spc="-1" dirty="0">
                <a:solidFill>
                  <a:srgbClr val="000000"/>
                </a:solidFill>
                <a:latin typeface="Times New Roman"/>
              </a:rPr>
              <a:t>Research Objective-2:</a:t>
            </a:r>
            <a:r>
              <a:rPr lang="en-US" spc="-1" dirty="0">
                <a:solidFill>
                  <a:srgbClr val="000000"/>
                </a:solidFill>
                <a:latin typeface="Times New Roman"/>
              </a:rPr>
              <a:t>To c</a:t>
            </a:r>
            <a:r>
              <a:rPr lang="en-US" sz="2800" b="0" strike="noStrike" spc="-1" dirty="0">
                <a:solidFill>
                  <a:srgbClr val="000000"/>
                </a:solidFill>
                <a:latin typeface="Times New Roman"/>
              </a:rPr>
              <a:t>reate a user-friendly interface that makes use of tactile feedback and sensations that are simple for blind users to grasp and interpret, enabling them to make independent.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3228</TotalTime>
  <Words>2097</Words>
  <Application>Microsoft Office PowerPoint</Application>
  <PresentationFormat>Widescreen</PresentationFormat>
  <Paragraphs>196</Paragraphs>
  <Slides>50</Slides>
  <Notes>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50</vt:i4>
      </vt:variant>
    </vt:vector>
  </HeadingPairs>
  <TitlesOfParts>
    <vt:vector size="59" baseType="lpstr">
      <vt:lpstr>Arial</vt:lpstr>
      <vt:lpstr>Calibri</vt:lpstr>
      <vt:lpstr>Courier New</vt:lpstr>
      <vt:lpstr>Symbol</vt:lpstr>
      <vt:lpstr>Times New Roman</vt:lpstr>
      <vt:lpstr>Verdana</vt:lpstr>
      <vt:lpstr>Wingdings</vt:lpstr>
      <vt:lpstr>Office Theme</vt:lpstr>
      <vt:lpstr>Office Theme</vt:lpstr>
      <vt:lpstr>PowerPoint Presentation</vt:lpstr>
      <vt:lpstr>Contents</vt:lpstr>
      <vt:lpstr>Abstract</vt:lpstr>
      <vt:lpstr>Review-0 Comments</vt:lpstr>
      <vt:lpstr>Review-0 Comments</vt:lpstr>
      <vt:lpstr>Review-1 Comments</vt:lpstr>
      <vt:lpstr>Review-1 Comments</vt:lpstr>
      <vt:lpstr>Problem Statement</vt:lpstr>
      <vt:lpstr>Objectives of Project</vt:lpstr>
      <vt:lpstr>Proposed System</vt:lpstr>
      <vt:lpstr>Literature survey for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Design and implementation of first objective </vt:lpstr>
      <vt:lpstr>Literature survey for second objective </vt:lpstr>
      <vt:lpstr>Contd… </vt:lpstr>
      <vt:lpstr>Design and implementation of second objective </vt:lpstr>
      <vt:lpstr>Design and implementation of second objective </vt:lpstr>
      <vt:lpstr>Design and implementation of second objective </vt:lpstr>
      <vt:lpstr>Design and implementation of second objective </vt:lpstr>
      <vt:lpstr>Design and implementation of second objective </vt:lpstr>
      <vt:lpstr>Design and implementation of second objective </vt:lpstr>
      <vt:lpstr>Design and implementation of second objective </vt:lpstr>
      <vt:lpstr>Design and implementation of second objective </vt:lpstr>
      <vt:lpstr>Design and implementation of second objective </vt:lpstr>
      <vt:lpstr>Design and implementation of second objective </vt:lpstr>
      <vt:lpstr>Design and implementation of second objective </vt:lpstr>
      <vt:lpstr>Design and implementation of second objective </vt:lpstr>
      <vt:lpstr>Design and implementation of second objective </vt:lpstr>
      <vt:lpstr>Design and implementation of second objective </vt:lpstr>
      <vt:lpstr> References</vt:lpstr>
      <vt:lpstr> References</vt:lpstr>
      <vt:lpstr> References</vt:lpstr>
      <vt:lpstr>Git Hub Dashboards of each student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venkatesh k</dc:creator>
  <dc:description/>
  <cp:lastModifiedBy>masinenijoshika@gmail.com</cp:lastModifiedBy>
  <cp:revision>252</cp:revision>
  <dcterms:created xsi:type="dcterms:W3CDTF">2019-06-11T05:35:00Z</dcterms:created>
  <dcterms:modified xsi:type="dcterms:W3CDTF">2024-01-31T16:25:59Z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9BB83942808244A299B002FD6DDC753B</vt:lpwstr>
  </property>
  <property fmtid="{D5CDD505-2E9C-101B-9397-08002B2CF9AE}" pid="3" name="KSOProductBuildVer">
    <vt:lpwstr>1033-11.2.0.10426</vt:lpwstr>
  </property>
  <property fmtid="{D5CDD505-2E9C-101B-9397-08002B2CF9AE}" pid="4" name="PresentationFormat">
    <vt:lpwstr>Widescreen</vt:lpwstr>
  </property>
  <property fmtid="{D5CDD505-2E9C-101B-9397-08002B2CF9AE}" pid="5" name="Slides">
    <vt:i4>8</vt:i4>
  </property>
</Properties>
</file>